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31"/>
  </p:notesMasterIdLst>
  <p:sldIdLst>
    <p:sldId id="300" r:id="rId3"/>
    <p:sldId id="299" r:id="rId4"/>
    <p:sldId id="287" r:id="rId5"/>
    <p:sldId id="276" r:id="rId6"/>
    <p:sldId id="278" r:id="rId7"/>
    <p:sldId id="297" r:id="rId8"/>
    <p:sldId id="282" r:id="rId9"/>
    <p:sldId id="306" r:id="rId10"/>
    <p:sldId id="307" r:id="rId11"/>
    <p:sldId id="308" r:id="rId12"/>
    <p:sldId id="289" r:id="rId13"/>
    <p:sldId id="301" r:id="rId14"/>
    <p:sldId id="302" r:id="rId15"/>
    <p:sldId id="309" r:id="rId16"/>
    <p:sldId id="310" r:id="rId17"/>
    <p:sldId id="311" r:id="rId18"/>
    <p:sldId id="312" r:id="rId19"/>
    <p:sldId id="303" r:id="rId20"/>
    <p:sldId id="304" r:id="rId21"/>
    <p:sldId id="305" r:id="rId22"/>
    <p:sldId id="290" r:id="rId23"/>
    <p:sldId id="291" r:id="rId24"/>
    <p:sldId id="293" r:id="rId25"/>
    <p:sldId id="292" r:id="rId26"/>
    <p:sldId id="294" r:id="rId27"/>
    <p:sldId id="295" r:id="rId28"/>
    <p:sldId id="296" r:id="rId29"/>
    <p:sldId id="286" r:id="rId3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F9D258-83ED-46D8-B6E2-D77502E3659F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E71328-0D9B-4674-A9EA-E2E175791C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6037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57FE-65E2-4144-991D-AE9ADC109B42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DC91-34D8-436D-941A-02F33858EA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BCEE-CB17-447F-8621-294D8DE1EA91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18BCA-2BFA-48F6-9FC4-8E51B2EFAA4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4972-B1FF-4691-B6AC-AAE8E3449A6E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7717-D84D-45A8-8C6B-CACE3F549A8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Cím, tartalo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61D70-A12A-4240-A016-F28206D807B7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B1C19-1744-4B8F-A350-14C84699AF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7FDB-B9AC-47A8-B7DD-A79B7F2D7E48}" type="datetimeFigureOut">
              <a:rPr lang="hu-HU"/>
              <a:pPr/>
              <a:t>2019. 02. 18.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6F631-B19A-4271-BA5F-CB2E3281955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CEE1E2-755E-4B1A-B8A0-344877919817}" type="datetimeFigureOut">
              <a:rPr lang="hu-HU"/>
              <a:pPr/>
              <a:t>2019. 02. 18.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D0F8A-A982-4F66-93AF-28A124236EB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45B8A9-BC3C-4562-A96F-E757D3C33863}" type="datetimeFigureOut">
              <a:rPr lang="hu-HU"/>
              <a:pPr/>
              <a:t>2019. 02. 18.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C7F41-9EC5-4748-AAE6-67E439CCB44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9460CC-C817-4A9D-8739-7D60DD6D2FE3}" type="datetimeFigureOut">
              <a:rPr lang="hu-HU"/>
              <a:pPr/>
              <a:t>2019. 02. 18.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5C3F9-4BB5-4FAC-B98E-0986DFBF1A9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7C455-9DEE-40A3-AF10-C13456FF30A5}" type="datetimeFigureOut">
              <a:rPr lang="hu-HU"/>
              <a:pPr/>
              <a:t>2019. 02. 18.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FC6FA-5D16-4AB5-9A19-33CE714873E2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590E89-D74D-479B-9810-689DBBB3FB64}" type="datetimeFigureOut">
              <a:rPr lang="hu-HU"/>
              <a:pPr/>
              <a:t>2019. 02. 18.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3AA21-5B67-4E44-912D-A1CE6F147238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848FDF-5EE3-4E04-A55D-641DE10BBEAD}" type="datetimeFigureOut">
              <a:rPr lang="hu-HU"/>
              <a:pPr/>
              <a:t>2019. 02. 18.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D54D5-9418-479A-AC99-E224D8D35DB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A7CB2-C2A7-462B-B28F-317BA12F4C34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BE175-DC8C-465D-8301-A744A54A3DA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ADB9CA-65E2-4106-87EA-1254AB736D82}" type="datetimeFigureOut">
              <a:rPr lang="hu-HU"/>
              <a:pPr/>
              <a:t>2019. 02. 18.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ED6FB-1BD8-427C-9E8E-8E51AAA5B6F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7751ED-2015-45DF-819D-11885D3A2857}" type="datetimeFigureOut">
              <a:rPr lang="hu-HU"/>
              <a:pPr/>
              <a:t>2019. 02. 18.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720B6-B0FC-49E2-8431-4E08C5BCD18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1F1646-CE2E-49A3-9C98-9E935F2186DA}" type="datetimeFigureOut">
              <a:rPr lang="hu-HU"/>
              <a:pPr/>
              <a:t>2019. 02. 18.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D6BF5-C5C5-40E5-A8A7-0E4A3558CD0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DC8F29-6781-4383-855F-FF2FC0C161FC}" type="datetimeFigureOut">
              <a:rPr lang="hu-HU"/>
              <a:pPr/>
              <a:t>2019. 02. 18.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F5DB8-4393-467C-A20B-A3A10D4E1A0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6D2CA-A431-41B0-9664-10F6703BB55A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78D-B8A3-400D-862B-C3228857C4A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71EBD-FD7E-49D0-8648-0F65A0C4EA45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8CD9F-6F68-4921-9F92-128A41371B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162C-F071-44AD-8FA0-194392B89D9E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B6C3F-A453-4C55-9265-22B9CD252F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4A7CA-A39F-4C4C-B903-75AF7233041C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762F6-3C70-45A7-9591-696956F0B90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0D8DF-D1B8-4B28-918A-990F350185A8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FEC7-0F67-4B49-BAD6-B1137221A2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1E2A7-4E5B-4123-8104-6CBC3C2DD141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59558-77FE-4411-866F-E26F4771B3C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3444-2898-4BFE-B662-FA5A89979317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37794-8CD1-40A6-8BF1-90DF1EAC2E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DE54E7-2E78-4EF2-B876-ED8A47A2DB76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0451E-31A2-4952-A256-1D3E9C1AFB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61AC746-4747-4D3F-9F98-83AED9F0F0A5}" type="datetimeFigureOut">
              <a:rPr lang="hu-HU"/>
              <a:pPr/>
              <a:t>2019. 02. 18.</a:t>
            </a:fld>
            <a:endParaRPr lang="hu-HU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436D36-FCF5-4489-8FDE-A405CA70EA5E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"/>
            <a:ext cx="7886700" cy="620688"/>
          </a:xfrm>
        </p:spPr>
        <p:txBody>
          <a:bodyPr/>
          <a:lstStyle/>
          <a:p>
            <a:pPr algn="ctr" eaLnBrk="1" hangingPunct="1"/>
            <a:r>
              <a:rPr lang="hu-HU" b="1" dirty="0" smtClean="0"/>
              <a:t>Költségfüggvények</a:t>
            </a:r>
          </a:p>
        </p:txBody>
      </p:sp>
      <p:sp>
        <p:nvSpPr>
          <p:cNvPr id="20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620690"/>
            <a:ext cx="7886700" cy="5400598"/>
          </a:xfrm>
        </p:spPr>
        <p:txBody>
          <a:bodyPr/>
          <a:lstStyle/>
          <a:p>
            <a:pPr eaLnBrk="1" hangingPunct="1"/>
            <a:r>
              <a:rPr lang="hu-HU" dirty="0" smtClean="0"/>
              <a:t>Minden kibocsátáshoz a minimális költséget rendelik hozzá</a:t>
            </a:r>
          </a:p>
          <a:p>
            <a:pPr eaLnBrk="1" hangingPunct="1">
              <a:buFontTx/>
              <a:buNone/>
            </a:pPr>
            <a:r>
              <a:rPr lang="hu-HU" dirty="0" smtClean="0"/>
              <a:t>A termelési függvények inverzei (dualitás)</a:t>
            </a:r>
          </a:p>
          <a:p>
            <a:pPr eaLnBrk="1" hangingPunct="1"/>
            <a:r>
              <a:rPr lang="hu-HU" b="1" dirty="0" smtClean="0"/>
              <a:t>A költségfüggvények </a:t>
            </a:r>
            <a:r>
              <a:rPr lang="hu-HU" dirty="0" smtClean="0"/>
              <a:t>a termelési függvényből származtathatók, „beárazva”</a:t>
            </a:r>
          </a:p>
          <a:p>
            <a:pPr marL="0" indent="0" eaLnBrk="1" hangingPunct="1">
              <a:buNone/>
            </a:pPr>
            <a:endParaRPr lang="hu-HU" dirty="0" smtClean="0"/>
          </a:p>
        </p:txBody>
      </p:sp>
      <p:sp>
        <p:nvSpPr>
          <p:cNvPr id="2066" name="Rectangle 5"/>
          <p:cNvSpPr>
            <a:spLocks noChangeArrowheads="1"/>
          </p:cNvSpPr>
          <p:nvPr/>
        </p:nvSpPr>
        <p:spPr bwMode="auto">
          <a:xfrm>
            <a:off x="1143001" y="315861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06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376598"/>
              </p:ext>
            </p:extLst>
          </p:nvPr>
        </p:nvGraphicFramePr>
        <p:xfrm>
          <a:off x="3203575" y="4630738"/>
          <a:ext cx="561498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6" name="Equation" r:id="rId3" imgW="1650960" imgH="279360" progId="Equation.DSMT4">
                  <p:embed/>
                </p:oleObj>
              </mc:Choice>
              <mc:Fallback>
                <p:oleObj name="Equation" r:id="rId3" imgW="16509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630738"/>
                        <a:ext cx="5614988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63250"/>
              </p:ext>
            </p:extLst>
          </p:nvPr>
        </p:nvGraphicFramePr>
        <p:xfrm>
          <a:off x="3332559" y="3726061"/>
          <a:ext cx="5182791" cy="548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7" name="Equation" r:id="rId5" imgW="1523880" imgH="215640" progId="Equation.DSMT4">
                  <p:embed/>
                </p:oleObj>
              </mc:Choice>
              <mc:Fallback>
                <p:oleObj name="Equation" r:id="rId5" imgW="15238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559" y="3726061"/>
                        <a:ext cx="5182791" cy="5488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zövegdoboz 1"/>
          <p:cNvSpPr txBox="1"/>
          <p:nvPr/>
        </p:nvSpPr>
        <p:spPr>
          <a:xfrm>
            <a:off x="716973" y="3830897"/>
            <a:ext cx="24080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/>
              <a:t>Rövid táv:</a:t>
            </a:r>
          </a:p>
          <a:p>
            <a:endParaRPr lang="hu-HU" sz="3000" dirty="0"/>
          </a:p>
          <a:p>
            <a:r>
              <a:rPr lang="hu-HU" sz="3000" dirty="0"/>
              <a:t>Hosszú táv:</a:t>
            </a:r>
          </a:p>
        </p:txBody>
      </p:sp>
    </p:spTree>
    <p:extLst>
      <p:ext uri="{BB962C8B-B14F-4D97-AF65-F5344CB8AC3E}">
        <p14:creationId xmlns:p14="http://schemas.microsoft.com/office/powerpoint/2010/main" val="24822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r>
              <a:rPr lang="hu-HU" altLang="hu-HU" sz="800" dirty="0" smtClean="0"/>
              <a:t>.</a:t>
            </a:r>
          </a:p>
        </p:txBody>
      </p:sp>
      <p:graphicFrame>
        <p:nvGraphicFramePr>
          <p:cNvPr id="2867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500563" y="2500313"/>
          <a:ext cx="1365250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1" name="Equation" r:id="rId3" imgW="571252" imgH="418918" progId="Equation.DSMT4">
                  <p:embed/>
                </p:oleObj>
              </mc:Choice>
              <mc:Fallback>
                <p:oleObj name="Equation" r:id="rId3" imgW="571252" imgH="418918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500313"/>
                        <a:ext cx="1365250" cy="100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763" y="116632"/>
            <a:ext cx="8229600" cy="5178797"/>
          </a:xfrm>
        </p:spPr>
        <p:txBody>
          <a:bodyPr/>
          <a:lstStyle/>
          <a:p>
            <a:r>
              <a:rPr lang="hu-HU" altLang="hu-HU" dirty="0" smtClean="0"/>
              <a:t>Az állandó költség a </a:t>
            </a:r>
            <a:r>
              <a:rPr lang="hu-HU" altLang="hu-HU" dirty="0" err="1" smtClean="0"/>
              <a:t>TC-nek</a:t>
            </a:r>
            <a:r>
              <a:rPr lang="hu-HU" altLang="hu-HU" dirty="0" smtClean="0"/>
              <a:t> az a része, amely q-tól független: FC=800</a:t>
            </a:r>
          </a:p>
          <a:p>
            <a:r>
              <a:rPr lang="hu-HU" altLang="hu-HU" dirty="0" smtClean="0"/>
              <a:t>A változó költség a </a:t>
            </a:r>
          </a:p>
          <a:p>
            <a:r>
              <a:rPr lang="hu-HU" altLang="hu-HU" dirty="0" smtClean="0"/>
              <a:t>A határköltség a teljes költség vagy változó költség deriváltja: MC=q/20</a:t>
            </a:r>
          </a:p>
          <a:p>
            <a:r>
              <a:rPr lang="hu-HU" altLang="hu-HU" dirty="0" smtClean="0"/>
              <a:t>AC=q/40+800/q</a:t>
            </a:r>
          </a:p>
          <a:p>
            <a:r>
              <a:rPr lang="hu-HU" altLang="hu-HU" dirty="0" smtClean="0"/>
              <a:t>AVC=q/40</a:t>
            </a:r>
          </a:p>
          <a:p>
            <a:r>
              <a:rPr lang="hu-HU" altLang="hu-HU" dirty="0" smtClean="0"/>
              <a:t>AFC=800/q </a:t>
            </a:r>
          </a:p>
        </p:txBody>
      </p:sp>
      <p:cxnSp>
        <p:nvCxnSpPr>
          <p:cNvPr id="3" name="Egyenes összekötő nyíllal 2"/>
          <p:cNvCxnSpPr/>
          <p:nvPr/>
        </p:nvCxnSpPr>
        <p:spPr>
          <a:xfrm>
            <a:off x="3923928" y="1556792"/>
            <a:ext cx="1296144" cy="13681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097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Hosszú távú költségfüggvények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4800" dirty="0" smtClean="0"/>
              <a:t>v</a:t>
            </a:r>
            <a:r>
              <a:rPr lang="hu-HU" sz="3600" dirty="0" smtClean="0"/>
              <a:t>alamennyi</a:t>
            </a:r>
            <a:r>
              <a:rPr lang="hu-HU" dirty="0" smtClean="0"/>
              <a:t> input mennyisége változtatható</a:t>
            </a:r>
          </a:p>
          <a:p>
            <a:pPr eaLnBrk="1" hangingPunct="1">
              <a:lnSpc>
                <a:spcPct val="90000"/>
              </a:lnSpc>
            </a:pPr>
            <a:r>
              <a:rPr lang="hu-HU" b="1" dirty="0" smtClean="0"/>
              <a:t>A vállalat növekedési útjából vezethető le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A vállalt különböző termelési szintjeihez tartozó minimális összköltségének alakulását fejezi ki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LTC (Q)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LAC (Q)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LMC (Q)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Növekedési út</a:t>
            </a:r>
          </a:p>
        </p:txBody>
      </p:sp>
      <p:sp>
        <p:nvSpPr>
          <p:cNvPr id="95235" name="Line 3"/>
          <p:cNvSpPr>
            <a:spLocks noChangeShapeType="1"/>
          </p:cNvSpPr>
          <p:nvPr/>
        </p:nvSpPr>
        <p:spPr bwMode="auto">
          <a:xfrm>
            <a:off x="1295400" y="5181600"/>
            <a:ext cx="556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 flipV="1">
            <a:off x="1295400" y="1295400"/>
            <a:ext cx="0" cy="388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95237" name="Line 5"/>
          <p:cNvSpPr>
            <a:spLocks noChangeShapeType="1"/>
          </p:cNvSpPr>
          <p:nvPr/>
        </p:nvSpPr>
        <p:spPr bwMode="auto">
          <a:xfrm>
            <a:off x="1295399" y="3393485"/>
            <a:ext cx="3276601" cy="18007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5238" name="Arc 6"/>
          <p:cNvSpPr>
            <a:spLocks/>
          </p:cNvSpPr>
          <p:nvPr/>
        </p:nvSpPr>
        <p:spPr bwMode="auto">
          <a:xfrm rot="10206111">
            <a:off x="2538890" y="1398220"/>
            <a:ext cx="3200400" cy="2667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5239" name="Oval 7"/>
          <p:cNvSpPr>
            <a:spLocks noChangeArrowheads="1"/>
          </p:cNvSpPr>
          <p:nvPr/>
        </p:nvSpPr>
        <p:spPr bwMode="auto">
          <a:xfrm>
            <a:off x="32004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762000" y="121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latin typeface="Times New Roman" pitchFamily="18" charset="0"/>
              </a:rPr>
              <a:t>K</a:t>
            </a:r>
            <a:endParaRPr lang="hu-HU" sz="2800" b="1" baseline="-25000">
              <a:latin typeface="Times New Roman" pitchFamily="18" charset="0"/>
            </a:endParaRP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6781800" y="5105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latin typeface="Times New Roman" pitchFamily="18" charset="0"/>
              </a:rPr>
              <a:t>L</a:t>
            </a:r>
            <a:endParaRPr lang="hu-HU" sz="2800" b="1" baseline="-25000">
              <a:latin typeface="Times New Roman" pitchFamily="18" charset="0"/>
            </a:endParaRP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5638800" y="38862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dirty="0" smtClean="0">
                <a:latin typeface="Times New Roman" pitchFamily="18" charset="0"/>
              </a:rPr>
              <a:t>Q</a:t>
            </a:r>
            <a:r>
              <a:rPr lang="hu-HU" sz="2400" b="1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323850" y="5445125"/>
            <a:ext cx="7118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 dirty="0" err="1">
                <a:latin typeface="Times New Roman" pitchFamily="18" charset="0"/>
              </a:rPr>
              <a:t>Optimalizáció</a:t>
            </a:r>
            <a:r>
              <a:rPr lang="hu-HU" sz="2800" b="1" dirty="0">
                <a:latin typeface="Times New Roman" pitchFamily="18" charset="0"/>
              </a:rPr>
              <a:t> kritériuma: MP</a:t>
            </a:r>
            <a:r>
              <a:rPr lang="hu-HU" sz="2800" b="1" baseline="-25000" dirty="0">
                <a:latin typeface="Times New Roman" pitchFamily="18" charset="0"/>
              </a:rPr>
              <a:t>L</a:t>
            </a:r>
            <a:r>
              <a:rPr lang="hu-HU" sz="2800" b="1" dirty="0">
                <a:latin typeface="Times New Roman" pitchFamily="18" charset="0"/>
              </a:rPr>
              <a:t>/MP</a:t>
            </a:r>
            <a:r>
              <a:rPr lang="hu-HU" sz="2800" b="1" baseline="-25000" dirty="0">
                <a:latin typeface="Times New Roman" pitchFamily="18" charset="0"/>
              </a:rPr>
              <a:t>K</a:t>
            </a:r>
            <a:r>
              <a:rPr lang="hu-HU" sz="2800" b="1" dirty="0">
                <a:latin typeface="Times New Roman" pitchFamily="18" charset="0"/>
              </a:rPr>
              <a:t>=</a:t>
            </a:r>
            <a:r>
              <a:rPr lang="hu-HU" sz="2800" b="1" dirty="0" err="1">
                <a:latin typeface="Times New Roman" pitchFamily="18" charset="0"/>
              </a:rPr>
              <a:t>p</a:t>
            </a:r>
            <a:r>
              <a:rPr lang="hu-HU" sz="2800" b="1" baseline="-25000" dirty="0" err="1">
                <a:latin typeface="Times New Roman" pitchFamily="18" charset="0"/>
              </a:rPr>
              <a:t>L</a:t>
            </a:r>
            <a:r>
              <a:rPr lang="hu-HU" sz="2800" b="1" dirty="0">
                <a:latin typeface="Times New Roman" pitchFamily="18" charset="0"/>
              </a:rPr>
              <a:t>/</a:t>
            </a:r>
            <a:r>
              <a:rPr lang="hu-HU" sz="2800" b="1" dirty="0" err="1">
                <a:latin typeface="Times New Roman" pitchFamily="18" charset="0"/>
              </a:rPr>
              <a:t>p</a:t>
            </a:r>
            <a:r>
              <a:rPr lang="hu-HU" sz="2800" b="1" baseline="-25000" dirty="0" err="1">
                <a:latin typeface="Times New Roman" pitchFamily="18" charset="0"/>
              </a:rPr>
              <a:t>K</a:t>
            </a:r>
            <a:endParaRPr lang="hu-HU" sz="2800" b="1" baseline="-25000" dirty="0">
              <a:latin typeface="Times New Roman" pitchFamily="18" charset="0"/>
            </a:endParaRP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3429000" y="1524000"/>
            <a:ext cx="5257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3600" b="1" dirty="0" smtClean="0">
                <a:latin typeface="Times New Roman" pitchFamily="18" charset="0"/>
              </a:rPr>
              <a:t>Minimális költség– a különböző termelési szinteken</a:t>
            </a:r>
            <a:endParaRPr lang="hu-HU" sz="3600" b="1" dirty="0">
              <a:latin typeface="Times New Roman" pitchFamily="18" charset="0"/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1372696" y="2609489"/>
            <a:ext cx="45720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>
            <a:off x="1295398" y="2092692"/>
            <a:ext cx="5274661" cy="310153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 dirty="0"/>
          </a:p>
        </p:txBody>
      </p:sp>
      <p:sp>
        <p:nvSpPr>
          <p:cNvPr id="21" name="Arc 6"/>
          <p:cNvSpPr>
            <a:spLocks/>
          </p:cNvSpPr>
          <p:nvPr/>
        </p:nvSpPr>
        <p:spPr bwMode="auto">
          <a:xfrm rot="10206111">
            <a:off x="1848820" y="2233461"/>
            <a:ext cx="3200400" cy="2667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2" name="Arc 6"/>
          <p:cNvSpPr>
            <a:spLocks/>
          </p:cNvSpPr>
          <p:nvPr/>
        </p:nvSpPr>
        <p:spPr bwMode="auto">
          <a:xfrm rot="10206111">
            <a:off x="2286000" y="1752600"/>
            <a:ext cx="3200400" cy="2667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791200" y="3527424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dirty="0" smtClean="0">
                <a:latin typeface="Times New Roman" pitchFamily="18" charset="0"/>
              </a:rPr>
              <a:t>Q</a:t>
            </a:r>
            <a:r>
              <a:rPr lang="hu-HU" sz="2400" b="1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 flipH="1">
            <a:off x="5254626" y="4454844"/>
            <a:ext cx="5365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dirty="0" smtClean="0">
                <a:latin typeface="Times New Roman" pitchFamily="18" charset="0"/>
              </a:rPr>
              <a:t>Q</a:t>
            </a:r>
            <a:r>
              <a:rPr lang="hu-HU" sz="2400" b="1" baseline="-25000" dirty="0">
                <a:latin typeface="Times New Roman" pitchFamily="18" charset="0"/>
              </a:rPr>
              <a:t>0</a:t>
            </a:r>
          </a:p>
        </p:txBody>
      </p:sp>
      <p:cxnSp>
        <p:nvCxnSpPr>
          <p:cNvPr id="3" name="Egyenes összekötő 2"/>
          <p:cNvCxnSpPr/>
          <p:nvPr/>
        </p:nvCxnSpPr>
        <p:spPr>
          <a:xfrm flipV="1">
            <a:off x="1971620" y="2923797"/>
            <a:ext cx="2332529" cy="18253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Folyamatábra: Bekötés 1"/>
          <p:cNvSpPr/>
          <p:nvPr/>
        </p:nvSpPr>
        <p:spPr>
          <a:xfrm>
            <a:off x="2627784" y="4077072"/>
            <a:ext cx="116512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Folyamatábra: Bekötés 22"/>
          <p:cNvSpPr/>
          <p:nvPr/>
        </p:nvSpPr>
        <p:spPr>
          <a:xfrm>
            <a:off x="3600440" y="3361943"/>
            <a:ext cx="116512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613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5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5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10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15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20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25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3000"/>
                            </p:stCondLst>
                            <p:childTnLst>
                              <p:par>
                                <p:cTn id="8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utoUpdateAnimBg="0"/>
      <p:bldP spid="95235" grpId="0" animBg="1"/>
      <p:bldP spid="95236" grpId="0" animBg="1"/>
      <p:bldP spid="95237" grpId="0" animBg="1"/>
      <p:bldP spid="95238" grpId="0" animBg="1"/>
      <p:bldP spid="95239" grpId="0" animBg="1"/>
      <p:bldP spid="95242" grpId="0" autoUpdateAnimBg="0"/>
      <p:bldP spid="95243" grpId="0" autoUpdateAnimBg="0"/>
      <p:bldP spid="95246" grpId="0" autoUpdateAnimBg="0"/>
      <p:bldP spid="95247" grpId="0" build="p" autoUpdateAnimBg="0"/>
      <p:bldP spid="95248" grpId="0" autoUpdateAnimBg="0"/>
      <p:bldP spid="19" grpId="0" animBg="1"/>
      <p:bldP spid="20" grpId="0" animBg="1"/>
      <p:bldP spid="21" grpId="0" animBg="1"/>
      <p:bldP spid="22" grpId="0" animBg="1"/>
      <p:bldP spid="25" grpId="0" autoUpdateAnimBg="0"/>
      <p:bldP spid="2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ím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634082"/>
              </a:xfrm>
            </p:spPr>
            <p:txBody>
              <a:bodyPr/>
              <a:lstStyle/>
              <a:p>
                <a:r>
                  <a:rPr lang="hu-HU" sz="3600" dirty="0" smtClean="0"/>
                  <a:t>Levezetés: </a:t>
                </a:r>
                <a14:m>
                  <m:oMath xmlns:m="http://schemas.openxmlformats.org/officeDocument/2006/math"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hu-H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𝐾𝐿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hu-HU" sz="3600" dirty="0" smtClean="0"/>
                  <a:t> függvényre</a:t>
                </a:r>
                <a:endParaRPr lang="hu-HU" sz="3600" dirty="0"/>
              </a:p>
            </p:txBody>
          </p:sp>
        </mc:Choice>
        <mc:Fallback xmlns="">
          <p:sp>
            <p:nvSpPr>
              <p:cNvPr id="2" name="Cím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634082"/>
              </a:xfrm>
              <a:blipFill rotWithShape="0">
                <a:blip r:embed="rId2"/>
                <a:stretch>
                  <a:fillRect t="-10577" b="-4134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𝑀𝑃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𝑀𝑃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den>
                    </m:f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den>
                    </m:f>
                  </m:oMath>
                </a14:m>
                <a:r>
                  <a:rPr lang="hu-HU" dirty="0" smtClean="0"/>
                  <a:t> </a:t>
                </a:r>
                <a:r>
                  <a:rPr lang="hu-HU" dirty="0" err="1" smtClean="0"/>
                  <a:t>-ból</a:t>
                </a:r>
                <a:r>
                  <a:rPr lang="hu-HU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hu-HU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den>
                    </m:f>
                  </m:oMath>
                </a14:m>
                <a:r>
                  <a:rPr lang="hu-HU" dirty="0" smtClean="0"/>
                  <a:t>  Ebből K és L kifejezve és behelyettesítve a termelési függvénybe:</a:t>
                </a:r>
              </a:p>
              <a:p>
                <a:r>
                  <a:rPr lang="hu-HU" dirty="0"/>
                  <a:t>Q=K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hu-HU" dirty="0"/>
                  <a:t> és Q=L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hu-HU" dirty="0" smtClean="0"/>
                  <a:t> majd átrendezve</a:t>
                </a:r>
              </a:p>
              <a:p>
                <a:r>
                  <a:rPr lang="hu-HU" dirty="0"/>
                  <a:t>K=Q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hu-HU" dirty="0"/>
                  <a:t>  és L=Q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endParaRPr lang="hu-HU" dirty="0" smtClean="0"/>
              </a:p>
              <a:p>
                <a:r>
                  <a:rPr lang="hu-HU" dirty="0" smtClean="0"/>
                  <a:t>TC(Q)=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m:rPr>
                        <m:sty m:val="p"/>
                      </m:rPr>
                      <a:rPr lang="hu-HU" b="0" i="0" smtClean="0">
                        <a:latin typeface="Cambria Math" panose="02040503050406030204" pitchFamily="18" charset="0"/>
                      </a:rPr>
                      <m:t>Q</m:t>
                    </m:r>
                    <m:rad>
                      <m:radPr>
                        <m:degHide m:val="on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hu-HU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m:rPr>
                        <m:sty m:val="p"/>
                      </m:rPr>
                      <a:rPr lang="hu-HU" b="0" i="0" smtClean="0">
                        <a:latin typeface="Cambria Math" panose="02040503050406030204" pitchFamily="18" charset="0"/>
                      </a:rPr>
                      <m:t>Q</m:t>
                    </m:r>
                    <m:rad>
                      <m:radPr>
                        <m:degHide m:val="on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b>
                            </m:sSub>
                          </m:den>
                        </m:f>
                      </m:e>
                    </m:rad>
                    <m:r>
                      <a:rPr lang="hu-HU" b="0" i="0" smtClean="0">
                        <a:latin typeface="Cambria Math" panose="02040503050406030204" pitchFamily="18" charset="0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e>
                    </m:rad>
                  </m:oMath>
                </a14:m>
                <a:r>
                  <a:rPr lang="hu-HU" dirty="0" smtClean="0"/>
                  <a:t>Q</a:t>
                </a:r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  <a:blipFill rotWithShape="0">
                <a:blip r:embed="rId3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1573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Példa </a:t>
            </a:r>
            <a:r>
              <a:rPr lang="hu-HU" altLang="hu-HU" dirty="0" smtClean="0"/>
              <a:t>hosszú távú </a:t>
            </a:r>
            <a:r>
              <a:rPr lang="hu-HU" altLang="hu-HU" dirty="0"/>
              <a:t>költségfüggvények levezetésére </a:t>
            </a:r>
            <a:endParaRPr lang="hu-HU" altLang="hu-HU" dirty="0" smtClean="0"/>
          </a:p>
        </p:txBody>
      </p:sp>
      <p:graphicFrame>
        <p:nvGraphicFramePr>
          <p:cNvPr id="2969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787900" y="2566988"/>
          <a:ext cx="1439863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5" name="Equation" r:id="rId3" imgW="672808" imgH="241195" progId="Equation.DSMT4">
                  <p:embed/>
                </p:oleObj>
              </mc:Choice>
              <mc:Fallback>
                <p:oleObj name="Equation" r:id="rId3" imgW="672808" imgH="241195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2566988"/>
                        <a:ext cx="1439863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hu-HU" altLang="hu-HU" dirty="0" smtClean="0"/>
              <a:t>2.Egy vállalat számára a munka egységára 100, a tőkéé 400. A vállalat termelési függvénye:</a:t>
            </a:r>
          </a:p>
          <a:p>
            <a:endParaRPr lang="hu-HU" altLang="hu-HU" dirty="0" smtClean="0"/>
          </a:p>
          <a:p>
            <a:r>
              <a:rPr lang="hu-HU" altLang="hu-HU" dirty="0" smtClean="0"/>
              <a:t>Írja fel a vállalat hosszú távú költség-függvényeit! </a:t>
            </a:r>
          </a:p>
        </p:txBody>
      </p:sp>
    </p:spTree>
    <p:extLst>
      <p:ext uri="{BB962C8B-B14F-4D97-AF65-F5344CB8AC3E}">
        <p14:creationId xmlns:p14="http://schemas.microsoft.com/office/powerpoint/2010/main" val="4121820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800" dirty="0" smtClean="0"/>
              <a:t>.</a:t>
            </a:r>
          </a:p>
        </p:txBody>
      </p:sp>
      <p:graphicFrame>
        <p:nvGraphicFramePr>
          <p:cNvPr id="30723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900113" y="3214688"/>
          <a:ext cx="1223962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9" name="Equation" r:id="rId3" imgW="596641" imgH="393529" progId="Equation.DSMT4">
                  <p:embed/>
                </p:oleObj>
              </mc:Choice>
              <mc:Fallback>
                <p:oleObj name="Equation" r:id="rId3" imgW="596641" imgH="39352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214688"/>
                        <a:ext cx="1223962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hu-HU" altLang="hu-HU" smtClean="0"/>
              <a:t>A vállalat minimalizálja a költségeit, ha a határtermékek aránya megegyezik a tényezőárak arányával: </a:t>
            </a:r>
          </a:p>
          <a:p>
            <a:endParaRPr lang="hu-HU" altLang="hu-HU" smtClean="0"/>
          </a:p>
          <a:p>
            <a:endParaRPr lang="hu-HU" altLang="hu-HU" smtClean="0"/>
          </a:p>
          <a:p>
            <a:r>
              <a:rPr lang="hu-HU" altLang="hu-HU" smtClean="0"/>
              <a:t>A technológiát a termelési függvény írja le, míg az összköltség a tőke és munka költségének összegével egyenlő.</a:t>
            </a:r>
          </a:p>
        </p:txBody>
      </p:sp>
    </p:spTree>
    <p:extLst>
      <p:ext uri="{BB962C8B-B14F-4D97-AF65-F5344CB8AC3E}">
        <p14:creationId xmlns:p14="http://schemas.microsoft.com/office/powerpoint/2010/main" val="3723284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800" dirty="0" smtClean="0"/>
              <a:t>.</a:t>
            </a:r>
          </a:p>
        </p:txBody>
      </p:sp>
      <p:graphicFrame>
        <p:nvGraphicFramePr>
          <p:cNvPr id="31747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900113" y="2135188"/>
          <a:ext cx="3384550" cy="247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3" name="Equation" r:id="rId3" imgW="1180588" imgH="863225" progId="Equation.DSMT4">
                  <p:embed/>
                </p:oleObj>
              </mc:Choice>
              <mc:Fallback>
                <p:oleObj name="Equation" r:id="rId3" imgW="1180588" imgH="863225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135188"/>
                        <a:ext cx="3384550" cy="247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hu-HU" altLang="hu-HU" dirty="0" smtClean="0"/>
              <a:t>A következőket kell tehát felhasználni:</a:t>
            </a:r>
          </a:p>
        </p:txBody>
      </p:sp>
    </p:spTree>
    <p:extLst>
      <p:ext uri="{BB962C8B-B14F-4D97-AF65-F5344CB8AC3E}">
        <p14:creationId xmlns:p14="http://schemas.microsoft.com/office/powerpoint/2010/main" val="41916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800" dirty="0" smtClean="0"/>
              <a:t>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mtClean="0"/>
              <a:t>LTC=200q</a:t>
            </a:r>
          </a:p>
          <a:p>
            <a:r>
              <a:rPr lang="hu-HU" altLang="hu-HU" smtClean="0"/>
              <a:t>LAC=200</a:t>
            </a:r>
          </a:p>
          <a:p>
            <a:r>
              <a:rPr lang="hu-HU" altLang="hu-HU" smtClean="0"/>
              <a:t>LMC=200</a:t>
            </a:r>
          </a:p>
        </p:txBody>
      </p:sp>
    </p:spTree>
    <p:extLst>
      <p:ext uri="{BB962C8B-B14F-4D97-AF65-F5344CB8AC3E}">
        <p14:creationId xmlns:p14="http://schemas.microsoft.com/office/powerpoint/2010/main" val="3543543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/>
          <a:lstStyle/>
          <a:p>
            <a:pPr algn="l"/>
            <a:r>
              <a:rPr lang="hu-HU" sz="2800" dirty="0" smtClean="0"/>
              <a:t>A hosszú távú költségek is a technológiától függnek. Példa r-ed fokú homogén termelési függvényre:</a:t>
            </a:r>
            <a:endParaRPr lang="hu-H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052737"/>
                <a:ext cx="8229600" cy="481929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p>
                    </m:sSubSup>
                  </m:oMath>
                </a14:m>
                <a:r>
                  <a:rPr lang="hu-HU" sz="2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hu-HU" sz="2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u-HU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𝑂</m:t>
                            </m:r>
                          </m:num>
                          <m:den>
                            <m:r>
                              <a:rPr lang="hu-HU" sz="2400" b="0" i="1" dirty="0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hu-HU" sz="2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u-HU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hu-HU" sz="2400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den>
                    </m:f>
                  </m:oMath>
                </a14:m>
                <a:r>
                  <a:rPr lang="hu-HU" sz="2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u-HU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hu-HU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u-HU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  <m:f>
                      <m:fPr>
                        <m:ctrlPr>
                          <a:rPr lang="hu-HU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hu-HU" sz="2400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r>
                  <a:rPr lang="hu-HU" sz="2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u-HU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hu-HU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u-HU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hu-HU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hu-HU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hu-HU" sz="24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hu-HU" sz="2400" dirty="0"/>
                  <a:t>= </a:t>
                </a:r>
                <a:r>
                  <a:rPr lang="hu-HU" sz="2400" dirty="0" smtClean="0"/>
                  <a:t> skálarugalmasság</a:t>
                </a:r>
              </a:p>
              <a:p>
                <a:r>
                  <a:rPr lang="hu-HU" sz="2400" b="1" dirty="0" smtClean="0"/>
                  <a:t>Emlékeztető: A </a:t>
                </a:r>
                <a:r>
                  <a:rPr lang="hu-HU" sz="2400" b="1" dirty="0"/>
                  <a:t>homogenitás foka = </a:t>
                </a:r>
                <a:r>
                  <a:rPr lang="hu-HU" sz="2400" b="1" dirty="0" smtClean="0"/>
                  <a:t>skálarugalmasság</a:t>
                </a:r>
                <a:endParaRPr lang="hu-HU" sz="2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u-HU" sz="2400" dirty="0" smtClean="0"/>
                  <a:t>=f(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u-HU" sz="2400" dirty="0" smtClean="0"/>
                  <a:t>)   Q=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sSub>
                      <m:sSub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u-HU" sz="2400" dirty="0" smtClean="0"/>
                  <a:t>=f(m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0,</m:t>
                        </m:r>
                      </m:sub>
                    </m:sSub>
                    <m:sSub>
                      <m:sSub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𝑚𝐿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u-HU" sz="2400" dirty="0" smtClean="0"/>
                  <a:t>)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hu-H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𝑟</m:t>
                    </m:r>
                    <m:sSup>
                      <m:sSup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u-HU" sz="2400" dirty="0" smtClean="0"/>
                  <a:t>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hu-HU" sz="24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u-H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hu-H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u-H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hu-HU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400" i="1">
                        <a:latin typeface="Cambria Math" panose="02040503050406030204" pitchFamily="18" charset="0"/>
                      </a:rPr>
                      <m:t>𝑟</m:t>
                    </m:r>
                    <m:f>
                      <m:f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hu-HU" sz="2400" dirty="0" smtClean="0"/>
                  <a:t>   </a:t>
                </a:r>
                <a:r>
                  <a:rPr lang="hu-HU" sz="2400" b="1" dirty="0" smtClean="0"/>
                  <a:t>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lang="hu-HU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𝑸</m:t>
                        </m:r>
                      </m:num>
                      <m:den>
                        <m:r>
                          <a:rPr lang="hu-HU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lang="hu-HU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</m:den>
                    </m:f>
                    <m:f>
                      <m:fPr>
                        <m:ctrlPr>
                          <a:rPr lang="hu-HU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𝑸</m:t>
                        </m:r>
                      </m:den>
                    </m:f>
                  </m:oMath>
                </a14:m>
                <a:r>
                  <a:rPr lang="hu-HU" sz="2400" b="1" dirty="0" smtClean="0"/>
                  <a:t>  </a:t>
                </a:r>
              </a:p>
              <a:p>
                <a:r>
                  <a:rPr lang="hu-HU" sz="2400" dirty="0" smtClean="0"/>
                  <a:t>Nézzük meg, ezzel hogyan függ össze a költség rugalmasság! Költségrugalmasság=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sub>
                      <m:sup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𝑇𝐶</m:t>
                        </m:r>
                      </m:sup>
                    </m:sSubSup>
                  </m:oMath>
                </a14:m>
                <a:r>
                  <a:rPr lang="hu-HU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hu-HU" sz="24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u-HU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𝑇𝐶</m:t>
                            </m:r>
                          </m:num>
                          <m:den>
                            <m:r>
                              <a:rPr lang="hu-HU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𝑇𝐶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hu-HU" sz="24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u-HU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</m:num>
                          <m:den>
                            <m:r>
                              <a:rPr lang="hu-HU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</m:den>
                        </m:f>
                      </m:den>
                    </m:f>
                    <m:r>
                      <a:rPr lang="hu-HU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hu-HU" sz="24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u-HU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𝑇𝐶</m:t>
                            </m:r>
                          </m:num>
                          <m:den>
                            <m:r>
                              <a:rPr lang="hu-HU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u-HU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hu-HU" sz="24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sz="2400" b="0" i="1" dirty="0" smtClean="0">
                                <a:latin typeface="Cambria Math" panose="02040503050406030204" pitchFamily="18" charset="0"/>
                              </a:rPr>
                              <m:t>𝑇𝐶</m:t>
                            </m:r>
                          </m:num>
                          <m:den>
                            <m:r>
                              <a:rPr lang="hu-HU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</m:den>
                        </m:f>
                      </m:den>
                    </m:f>
                  </m:oMath>
                </a14:m>
                <a:r>
                  <a:rPr lang="hu-HU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1" i="1" dirty="0" smtClean="0">
                            <a:latin typeface="Cambria Math" panose="02040503050406030204" pitchFamily="18" charset="0"/>
                          </a:rPr>
                          <m:t>𝑴𝑪</m:t>
                        </m:r>
                      </m:num>
                      <m:den>
                        <m:r>
                          <a:rPr lang="hu-HU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𝑨𝑪</m:t>
                        </m:r>
                      </m:den>
                    </m:f>
                  </m:oMath>
                </a14:m>
                <a:r>
                  <a:rPr lang="hu-HU" sz="2400" dirty="0" smtClean="0"/>
                  <a:t> !</a:t>
                </a:r>
              </a:p>
              <a:p>
                <a:endParaRPr lang="hu-HU" sz="2800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052737"/>
                <a:ext cx="8229600" cy="4819298"/>
              </a:xfrm>
              <a:blipFill rotWithShape="0">
                <a:blip r:embed="rId2"/>
                <a:stretch>
                  <a:fillRect l="-103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42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620688"/>
                <a:ext cx="8229600" cy="547260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hu-HU" dirty="0"/>
                  <a:t>1. </a:t>
                </a:r>
                <a:r>
                  <a:rPr lang="hu-HU" dirty="0" smtClean="0"/>
                  <a:t>Euler-tétel: r-ed fokú homogén függvényekre igaz, hogy</a:t>
                </a:r>
                <a:r>
                  <a:rPr lang="hu-HU" dirty="0"/>
                  <a:t> </a:t>
                </a:r>
                <a:r>
                  <a:rPr lang="hu-HU" dirty="0" err="1" smtClean="0"/>
                  <a:t>rQ</a:t>
                </a:r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𝑀𝑃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𝑀𝑃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hu-HU" dirty="0" smtClean="0"/>
              </a:p>
              <a:p>
                <a:pPr marL="0" indent="0">
                  <a:buNone/>
                </a:pPr>
                <a:r>
                  <a:rPr lang="hu-HU" b="0" dirty="0" smtClean="0">
                    <a:latin typeface="Cambria Math" panose="02040503050406030204" pitchFamily="18" charset="0"/>
                  </a:rPr>
                  <a:t>2. </a:t>
                </a:r>
                <a:r>
                  <a:rPr lang="hu-HU" b="0" dirty="0" err="1" smtClean="0">
                    <a:latin typeface="Cambria Math" panose="02040503050406030204" pitchFamily="18" charset="0"/>
                  </a:rPr>
                  <a:t>Hosszútávú</a:t>
                </a:r>
                <a:r>
                  <a:rPr lang="hu-HU" b="0" dirty="0" smtClean="0">
                    <a:latin typeface="Cambria Math" panose="02040503050406030204" pitchFamily="18" charset="0"/>
                  </a:rPr>
                  <a:t> optimum:</a:t>
                </a:r>
                <a:r>
                  <a:rPr lang="hu-HU" dirty="0"/>
                  <a:t> </a:t>
                </a:r>
                <a:r>
                  <a:rPr lang="hu-HU" dirty="0" smtClean="0"/>
                  <a:t>TC=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hu-HU" b="0" dirty="0" smtClean="0">
                    <a:latin typeface="Cambria Math" panose="02040503050406030204" pitchFamily="18" charset="0"/>
                  </a:rPr>
                  <a:t> MIN!</a:t>
                </a:r>
              </a:p>
              <a:p>
                <a:pPr marL="0" indent="0">
                  <a:buNone/>
                </a:pPr>
                <a:r>
                  <a:rPr lang="hu-HU" dirty="0" err="1" smtClean="0">
                    <a:latin typeface="Cambria Math" panose="02040503050406030204" pitchFamily="18" charset="0"/>
                  </a:rPr>
                  <a:t>Lagrange-fg.-el</a:t>
                </a:r>
                <a:endParaRPr lang="hu-HU" b="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hu-HU" dirty="0">
                    <a:latin typeface="Cambria Math" panose="02040503050406030204" pitchFamily="18" charset="0"/>
                  </a:rPr>
                  <a:t>H</a:t>
                </a:r>
                <a:r>
                  <a:rPr lang="hu-HU" dirty="0" smtClean="0">
                    <a:latin typeface="Cambria Math" panose="02040503050406030204" pitchFamily="18" charset="0"/>
                  </a:rPr>
                  <a:t>(K,L,</a:t>
                </a:r>
                <a:r>
                  <a:rPr lang="el-GR" dirty="0" smtClean="0">
                    <a:latin typeface="Cambria Math" panose="02040503050406030204" pitchFamily="18" charset="0"/>
                  </a:rPr>
                  <a:t>λ</a:t>
                </a:r>
                <a:r>
                  <a:rPr lang="hu-HU" dirty="0" smtClean="0">
                    <a:latin typeface="Cambria Math" panose="02040503050406030204" pitchFamily="18" charset="0"/>
                  </a:rPr>
                  <a:t>)=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l-GR" dirty="0">
                    <a:latin typeface="Cambria Math" panose="02040503050406030204" pitchFamily="18" charset="0"/>
                  </a:rPr>
                  <a:t> </a:t>
                </a:r>
                <a:r>
                  <a:rPr lang="el-GR" dirty="0" smtClean="0">
                    <a:latin typeface="Cambria Math" panose="02040503050406030204" pitchFamily="18" charset="0"/>
                  </a:rPr>
                  <a:t>λ</a:t>
                </a:r>
                <a:r>
                  <a:rPr lang="hu-HU" dirty="0" smtClean="0">
                    <a:latin typeface="Cambria Math" panose="02040503050406030204" pitchFamily="18" charset="0"/>
                  </a:rPr>
                  <a:t>(</a:t>
                </a:r>
                <a:r>
                  <a:rPr lang="hu-HU" dirty="0" err="1" smtClean="0">
                    <a:latin typeface="Cambria Math" panose="02040503050406030204" pitchFamily="18" charset="0"/>
                  </a:rPr>
                  <a:t>Q-f</a:t>
                </a:r>
                <a:r>
                  <a:rPr lang="hu-HU" dirty="0" smtClean="0">
                    <a:latin typeface="Cambria Math" panose="02040503050406030204" pitchFamily="18" charset="0"/>
                  </a:rPr>
                  <a:t>(K,L))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num>
                      <m:den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hu-HU" b="0" i="0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l-GR" dirty="0">
                    <a:latin typeface="Cambria Math" panose="02040503050406030204" pitchFamily="18" charset="0"/>
                  </a:rPr>
                  <a:t> λ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𝑀𝑃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hu-HU" dirty="0" smtClean="0"/>
                  <a:t>=0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hu-HU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hu-HU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l-GR" dirty="0">
                    <a:latin typeface="Cambria Math" panose="02040503050406030204" pitchFamily="18" charset="0"/>
                  </a:rPr>
                  <a:t> λ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𝑀𝑃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hu-HU" dirty="0"/>
                  <a:t>=0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m:rPr>
                            <m:nor/>
                          </m:rPr>
                          <a:rPr lang="el-GR" dirty="0">
                            <a:latin typeface="Cambria Math" panose="02040503050406030204" pitchFamily="18" charset="0"/>
                          </a:rPr>
                          <m:t>λ</m:t>
                        </m:r>
                      </m:den>
                    </m:f>
                  </m:oMath>
                </a14:m>
                <a:r>
                  <a:rPr lang="hu-HU" dirty="0"/>
                  <a:t>=</a:t>
                </a:r>
                <a:r>
                  <a:rPr lang="hu-HU" dirty="0" smtClean="0"/>
                  <a:t>Q</a:t>
                </a:r>
                <a14:m>
                  <m:oMath xmlns:m="http://schemas.openxmlformats.org/officeDocument/2006/math">
                    <m:r>
                      <a:rPr lang="hu-HU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l-GR" dirty="0">
                    <a:latin typeface="Cambria Math" panose="02040503050406030204" pitchFamily="18" charset="0"/>
                  </a:rPr>
                  <a:t> </a:t>
                </a:r>
                <a:r>
                  <a:rPr lang="hu-HU" dirty="0" smtClean="0">
                    <a:latin typeface="Cambria Math" panose="02040503050406030204" pitchFamily="18" charset="0"/>
                  </a:rPr>
                  <a:t>f(K,L)</a:t>
                </a:r>
                <a:r>
                  <a:rPr lang="hu-HU" dirty="0" smtClean="0"/>
                  <a:t>=0</a:t>
                </a:r>
                <a:endParaRPr lang="hu-HU" dirty="0"/>
              </a:p>
              <a:p>
                <a:endParaRPr lang="hu-HU" dirty="0"/>
              </a:p>
              <a:p>
                <a:endParaRPr lang="hu-HU" dirty="0" smtClean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620688"/>
                <a:ext cx="8229600" cy="5472608"/>
              </a:xfrm>
              <a:blipFill rotWithShape="0">
                <a:blip r:embed="rId2"/>
                <a:stretch>
                  <a:fillRect l="-1852" t="-1448" r="-148" b="-66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323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2400" b="1" smtClean="0">
                <a:latin typeface="Arial Black" pitchFamily="34" charset="0"/>
              </a:rPr>
              <a:t>A parciális termelési függvény és a változó költség függvény összefüggése</a:t>
            </a:r>
          </a:p>
        </p:txBody>
      </p:sp>
      <p:sp>
        <p:nvSpPr>
          <p:cNvPr id="70658" name="Freeform 3"/>
          <p:cNvSpPr>
            <a:spLocks/>
          </p:cNvSpPr>
          <p:nvPr/>
        </p:nvSpPr>
        <p:spPr bwMode="auto">
          <a:xfrm rot="-5400000">
            <a:off x="586582" y="2423318"/>
            <a:ext cx="3600450" cy="2874963"/>
          </a:xfrm>
          <a:custGeom>
            <a:avLst/>
            <a:gdLst>
              <a:gd name="T0" fmla="*/ 0 w 2268"/>
              <a:gd name="T1" fmla="*/ 2147483647 h 1811"/>
              <a:gd name="T2" fmla="*/ 2147483647 w 2268"/>
              <a:gd name="T3" fmla="*/ 2147483647 h 1811"/>
              <a:gd name="T4" fmla="*/ 2147483647 w 2268"/>
              <a:gd name="T5" fmla="*/ 2147483647 h 1811"/>
              <a:gd name="T6" fmla="*/ 2147483647 w 2268"/>
              <a:gd name="T7" fmla="*/ 2147483647 h 1811"/>
              <a:gd name="T8" fmla="*/ 2147483647 w 2268"/>
              <a:gd name="T9" fmla="*/ 2147483647 h 1811"/>
              <a:gd name="T10" fmla="*/ 2147483647 w 2268"/>
              <a:gd name="T11" fmla="*/ 2147483647 h 1811"/>
              <a:gd name="T12" fmla="*/ 2147483647 w 2268"/>
              <a:gd name="T13" fmla="*/ 2147483647 h 1811"/>
              <a:gd name="T14" fmla="*/ 2147483647 w 2268"/>
              <a:gd name="T15" fmla="*/ 0 h 18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68"/>
              <a:gd name="T25" fmla="*/ 0 h 1811"/>
              <a:gd name="T26" fmla="*/ 2268 w 2268"/>
              <a:gd name="T27" fmla="*/ 1811 h 181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68" h="1811">
                <a:moveTo>
                  <a:pt x="0" y="1811"/>
                </a:moveTo>
                <a:cubicBezTo>
                  <a:pt x="82" y="1770"/>
                  <a:pt x="355" y="1642"/>
                  <a:pt x="494" y="1563"/>
                </a:cubicBezTo>
                <a:cubicBezTo>
                  <a:pt x="633" y="1484"/>
                  <a:pt x="729" y="1423"/>
                  <a:pt x="833" y="1335"/>
                </a:cubicBezTo>
                <a:cubicBezTo>
                  <a:pt x="937" y="1247"/>
                  <a:pt x="1040" y="1140"/>
                  <a:pt x="1116" y="1033"/>
                </a:cubicBezTo>
                <a:cubicBezTo>
                  <a:pt x="1192" y="926"/>
                  <a:pt x="1223" y="806"/>
                  <a:pt x="1290" y="695"/>
                </a:cubicBezTo>
                <a:cubicBezTo>
                  <a:pt x="1357" y="584"/>
                  <a:pt x="1425" y="466"/>
                  <a:pt x="1518" y="365"/>
                </a:cubicBezTo>
                <a:cubicBezTo>
                  <a:pt x="1611" y="264"/>
                  <a:pt x="1722" y="152"/>
                  <a:pt x="1847" y="91"/>
                </a:cubicBezTo>
                <a:cubicBezTo>
                  <a:pt x="1972" y="30"/>
                  <a:pt x="2180" y="19"/>
                  <a:pt x="2268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0659" name="Line 4"/>
          <p:cNvSpPr>
            <a:spLocks noChangeShapeType="1"/>
          </p:cNvSpPr>
          <p:nvPr/>
        </p:nvSpPr>
        <p:spPr bwMode="auto">
          <a:xfrm flipV="1">
            <a:off x="3830638" y="2060575"/>
            <a:ext cx="0" cy="3600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0660" name="Line 5"/>
          <p:cNvSpPr>
            <a:spLocks noChangeShapeType="1"/>
          </p:cNvSpPr>
          <p:nvPr/>
        </p:nvSpPr>
        <p:spPr bwMode="auto">
          <a:xfrm>
            <a:off x="230188" y="5661025"/>
            <a:ext cx="3600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61" name="Text Box 6"/>
          <p:cNvSpPr txBox="1">
            <a:spLocks noChangeArrowheads="1"/>
          </p:cNvSpPr>
          <p:nvPr/>
        </p:nvSpPr>
        <p:spPr bwMode="auto">
          <a:xfrm>
            <a:off x="3743325" y="1808163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 sz="2000" i="1"/>
              <a:t>L</a:t>
            </a:r>
          </a:p>
        </p:txBody>
      </p:sp>
      <p:sp>
        <p:nvSpPr>
          <p:cNvPr id="70662" name="Text Box 7"/>
          <p:cNvSpPr txBox="1">
            <a:spLocks noChangeArrowheads="1"/>
          </p:cNvSpPr>
          <p:nvPr/>
        </p:nvSpPr>
        <p:spPr bwMode="auto">
          <a:xfrm>
            <a:off x="0" y="5695950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 sz="2000" i="1"/>
              <a:t>Q</a:t>
            </a:r>
          </a:p>
        </p:txBody>
      </p:sp>
      <p:sp>
        <p:nvSpPr>
          <p:cNvPr id="70663" name="Text Box 8"/>
          <p:cNvSpPr txBox="1">
            <a:spLocks noChangeArrowheads="1"/>
          </p:cNvSpPr>
          <p:nvPr/>
        </p:nvSpPr>
        <p:spPr bwMode="auto">
          <a:xfrm>
            <a:off x="611188" y="1628775"/>
            <a:ext cx="1728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 sz="2000" i="1"/>
              <a:t>Q</a:t>
            </a:r>
            <a:r>
              <a:rPr lang="hu-HU" sz="2000"/>
              <a:t> = </a:t>
            </a:r>
            <a:r>
              <a:rPr lang="hu-HU" sz="2000" i="1"/>
              <a:t>f</a:t>
            </a:r>
            <a:r>
              <a:rPr lang="hu-HU" sz="2000"/>
              <a:t>(</a:t>
            </a:r>
            <a:r>
              <a:rPr lang="hu-HU" sz="2000" i="1"/>
              <a:t>L, K</a:t>
            </a:r>
            <a:r>
              <a:rPr lang="hu-HU" sz="1400" i="1"/>
              <a:t>0</a:t>
            </a:r>
            <a:r>
              <a:rPr lang="hu-HU" sz="2000"/>
              <a:t>),</a:t>
            </a:r>
            <a:r>
              <a:rPr lang="hu-HU" sz="2000" i="1"/>
              <a:t>  P</a:t>
            </a:r>
            <a:r>
              <a:rPr lang="hu-HU" sz="1400" i="1"/>
              <a:t>L</a:t>
            </a:r>
            <a:r>
              <a:rPr lang="hu-HU" sz="2000"/>
              <a:t>=1000, </a:t>
            </a:r>
            <a:endParaRPr lang="hu-HU" sz="2000" i="1"/>
          </a:p>
        </p:txBody>
      </p:sp>
      <p:sp>
        <p:nvSpPr>
          <p:cNvPr id="70664" name="Line 9"/>
          <p:cNvSpPr>
            <a:spLocks noChangeShapeType="1"/>
          </p:cNvSpPr>
          <p:nvPr/>
        </p:nvSpPr>
        <p:spPr bwMode="auto">
          <a:xfrm rot="16200000" flipV="1">
            <a:off x="3571876" y="4435475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65" name="Line 10"/>
          <p:cNvSpPr>
            <a:spLocks noChangeShapeType="1"/>
          </p:cNvSpPr>
          <p:nvPr/>
        </p:nvSpPr>
        <p:spPr bwMode="auto">
          <a:xfrm rot="16200000" flipV="1">
            <a:off x="3133726" y="3111500"/>
            <a:ext cx="0" cy="13938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66" name="Line 11"/>
          <p:cNvSpPr>
            <a:spLocks noChangeShapeType="1"/>
          </p:cNvSpPr>
          <p:nvPr/>
        </p:nvSpPr>
        <p:spPr bwMode="auto">
          <a:xfrm rot="16200000" flipV="1">
            <a:off x="2549526" y="1738312"/>
            <a:ext cx="0" cy="25368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67" name="Line 12"/>
          <p:cNvSpPr>
            <a:spLocks noChangeShapeType="1"/>
          </p:cNvSpPr>
          <p:nvPr/>
        </p:nvSpPr>
        <p:spPr bwMode="auto">
          <a:xfrm>
            <a:off x="1281113" y="3006725"/>
            <a:ext cx="0" cy="26543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68" name="Line 13"/>
          <p:cNvSpPr>
            <a:spLocks noChangeShapeType="1"/>
          </p:cNvSpPr>
          <p:nvPr/>
        </p:nvSpPr>
        <p:spPr bwMode="auto">
          <a:xfrm>
            <a:off x="2436813" y="3808413"/>
            <a:ext cx="0" cy="18526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69" name="Line 14"/>
          <p:cNvSpPr>
            <a:spLocks noChangeShapeType="1"/>
          </p:cNvSpPr>
          <p:nvPr/>
        </p:nvSpPr>
        <p:spPr bwMode="auto">
          <a:xfrm>
            <a:off x="3319463" y="4687888"/>
            <a:ext cx="0" cy="97313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70" name="Text Box 15"/>
          <p:cNvSpPr txBox="1">
            <a:spLocks noChangeArrowheads="1"/>
          </p:cNvSpPr>
          <p:nvPr/>
        </p:nvSpPr>
        <p:spPr bwMode="auto">
          <a:xfrm>
            <a:off x="3738563" y="44910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6</a:t>
            </a:r>
          </a:p>
        </p:txBody>
      </p:sp>
      <p:sp>
        <p:nvSpPr>
          <p:cNvPr id="70671" name="Text Box 16"/>
          <p:cNvSpPr txBox="1">
            <a:spLocks noChangeArrowheads="1"/>
          </p:cNvSpPr>
          <p:nvPr/>
        </p:nvSpPr>
        <p:spPr bwMode="auto">
          <a:xfrm>
            <a:off x="3767138" y="363061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11</a:t>
            </a:r>
          </a:p>
        </p:txBody>
      </p:sp>
      <p:sp>
        <p:nvSpPr>
          <p:cNvPr id="70672" name="Text Box 17"/>
          <p:cNvSpPr txBox="1">
            <a:spLocks noChangeArrowheads="1"/>
          </p:cNvSpPr>
          <p:nvPr/>
        </p:nvSpPr>
        <p:spPr bwMode="auto">
          <a:xfrm>
            <a:off x="3775075" y="28289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15</a:t>
            </a:r>
          </a:p>
        </p:txBody>
      </p:sp>
      <p:sp>
        <p:nvSpPr>
          <p:cNvPr id="70673" name="Text Box 18"/>
          <p:cNvSpPr txBox="1">
            <a:spLocks noChangeArrowheads="1"/>
          </p:cNvSpPr>
          <p:nvPr/>
        </p:nvSpPr>
        <p:spPr bwMode="auto">
          <a:xfrm>
            <a:off x="2878138" y="5724525"/>
            <a:ext cx="860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1000</a:t>
            </a:r>
          </a:p>
        </p:txBody>
      </p:sp>
      <p:sp>
        <p:nvSpPr>
          <p:cNvPr id="70674" name="Text Box 19"/>
          <p:cNvSpPr txBox="1">
            <a:spLocks noChangeArrowheads="1"/>
          </p:cNvSpPr>
          <p:nvPr/>
        </p:nvSpPr>
        <p:spPr bwMode="auto">
          <a:xfrm>
            <a:off x="2006600" y="5718175"/>
            <a:ext cx="860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2800</a:t>
            </a:r>
          </a:p>
        </p:txBody>
      </p:sp>
      <p:sp>
        <p:nvSpPr>
          <p:cNvPr id="70675" name="Text Box 20"/>
          <p:cNvSpPr txBox="1">
            <a:spLocks noChangeArrowheads="1"/>
          </p:cNvSpPr>
          <p:nvPr/>
        </p:nvSpPr>
        <p:spPr bwMode="auto">
          <a:xfrm>
            <a:off x="849313" y="5724525"/>
            <a:ext cx="860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5500</a:t>
            </a:r>
          </a:p>
        </p:txBody>
      </p:sp>
      <p:sp>
        <p:nvSpPr>
          <p:cNvPr id="70676" name="Line 21"/>
          <p:cNvSpPr>
            <a:spLocks noChangeShapeType="1"/>
          </p:cNvSpPr>
          <p:nvPr/>
        </p:nvSpPr>
        <p:spPr bwMode="auto">
          <a:xfrm flipV="1">
            <a:off x="5303838" y="2047875"/>
            <a:ext cx="0" cy="3600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0677" name="Line 22"/>
          <p:cNvSpPr>
            <a:spLocks noChangeShapeType="1"/>
          </p:cNvSpPr>
          <p:nvPr/>
        </p:nvSpPr>
        <p:spPr bwMode="auto">
          <a:xfrm>
            <a:off x="5303838" y="5659438"/>
            <a:ext cx="3600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0678" name="Line 23"/>
          <p:cNvSpPr>
            <a:spLocks noChangeShapeType="1"/>
          </p:cNvSpPr>
          <p:nvPr/>
        </p:nvSpPr>
        <p:spPr bwMode="auto">
          <a:xfrm rot="16200000" flipV="1">
            <a:off x="5992813" y="3113087"/>
            <a:ext cx="0" cy="13938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79" name="Line 24"/>
          <p:cNvSpPr>
            <a:spLocks noChangeShapeType="1"/>
          </p:cNvSpPr>
          <p:nvPr/>
        </p:nvSpPr>
        <p:spPr bwMode="auto">
          <a:xfrm rot="16200000" flipV="1">
            <a:off x="5545138" y="4433887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80" name="Freeform 25"/>
          <p:cNvSpPr>
            <a:spLocks/>
          </p:cNvSpPr>
          <p:nvPr/>
        </p:nvSpPr>
        <p:spPr bwMode="auto">
          <a:xfrm rot="5400000" flipH="1">
            <a:off x="4931569" y="2424907"/>
            <a:ext cx="3600450" cy="2874962"/>
          </a:xfrm>
          <a:custGeom>
            <a:avLst/>
            <a:gdLst>
              <a:gd name="T0" fmla="*/ 0 w 2268"/>
              <a:gd name="T1" fmla="*/ 2147483647 h 1811"/>
              <a:gd name="T2" fmla="*/ 2147483647 w 2268"/>
              <a:gd name="T3" fmla="*/ 2147483647 h 1811"/>
              <a:gd name="T4" fmla="*/ 2147483647 w 2268"/>
              <a:gd name="T5" fmla="*/ 2147483647 h 1811"/>
              <a:gd name="T6" fmla="*/ 2147483647 w 2268"/>
              <a:gd name="T7" fmla="*/ 2147483647 h 1811"/>
              <a:gd name="T8" fmla="*/ 2147483647 w 2268"/>
              <a:gd name="T9" fmla="*/ 2147483647 h 1811"/>
              <a:gd name="T10" fmla="*/ 2147483647 w 2268"/>
              <a:gd name="T11" fmla="*/ 2147483647 h 1811"/>
              <a:gd name="T12" fmla="*/ 2147483647 w 2268"/>
              <a:gd name="T13" fmla="*/ 2147483647 h 1811"/>
              <a:gd name="T14" fmla="*/ 2147483647 w 2268"/>
              <a:gd name="T15" fmla="*/ 0 h 18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68"/>
              <a:gd name="T25" fmla="*/ 0 h 1811"/>
              <a:gd name="T26" fmla="*/ 2268 w 2268"/>
              <a:gd name="T27" fmla="*/ 1811 h 181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68" h="1811">
                <a:moveTo>
                  <a:pt x="0" y="1811"/>
                </a:moveTo>
                <a:cubicBezTo>
                  <a:pt x="82" y="1770"/>
                  <a:pt x="355" y="1642"/>
                  <a:pt x="494" y="1563"/>
                </a:cubicBezTo>
                <a:cubicBezTo>
                  <a:pt x="633" y="1484"/>
                  <a:pt x="729" y="1423"/>
                  <a:pt x="833" y="1335"/>
                </a:cubicBezTo>
                <a:cubicBezTo>
                  <a:pt x="937" y="1247"/>
                  <a:pt x="1040" y="1140"/>
                  <a:pt x="1116" y="1033"/>
                </a:cubicBezTo>
                <a:cubicBezTo>
                  <a:pt x="1192" y="926"/>
                  <a:pt x="1223" y="806"/>
                  <a:pt x="1290" y="695"/>
                </a:cubicBezTo>
                <a:cubicBezTo>
                  <a:pt x="1357" y="584"/>
                  <a:pt x="1425" y="466"/>
                  <a:pt x="1518" y="365"/>
                </a:cubicBezTo>
                <a:cubicBezTo>
                  <a:pt x="1611" y="264"/>
                  <a:pt x="1722" y="152"/>
                  <a:pt x="1847" y="91"/>
                </a:cubicBezTo>
                <a:cubicBezTo>
                  <a:pt x="1972" y="30"/>
                  <a:pt x="2180" y="19"/>
                  <a:pt x="2268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0681" name="Line 26"/>
          <p:cNvSpPr>
            <a:spLocks noChangeShapeType="1"/>
          </p:cNvSpPr>
          <p:nvPr/>
        </p:nvSpPr>
        <p:spPr bwMode="auto">
          <a:xfrm rot="16200000" flipV="1">
            <a:off x="6565901" y="1738312"/>
            <a:ext cx="0" cy="25368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82" name="Line 27"/>
          <p:cNvSpPr>
            <a:spLocks noChangeShapeType="1"/>
          </p:cNvSpPr>
          <p:nvPr/>
        </p:nvSpPr>
        <p:spPr bwMode="auto">
          <a:xfrm>
            <a:off x="7834313" y="3008313"/>
            <a:ext cx="0" cy="26543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83" name="Line 28"/>
          <p:cNvSpPr>
            <a:spLocks noChangeShapeType="1"/>
          </p:cNvSpPr>
          <p:nvPr/>
        </p:nvSpPr>
        <p:spPr bwMode="auto">
          <a:xfrm>
            <a:off x="6697663" y="3810000"/>
            <a:ext cx="0" cy="185261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84" name="Line 29"/>
          <p:cNvSpPr>
            <a:spLocks noChangeShapeType="1"/>
          </p:cNvSpPr>
          <p:nvPr/>
        </p:nvSpPr>
        <p:spPr bwMode="auto">
          <a:xfrm>
            <a:off x="5802313" y="4675188"/>
            <a:ext cx="0" cy="97313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85" name="Text Box 30"/>
          <p:cNvSpPr txBox="1">
            <a:spLocks noChangeArrowheads="1"/>
          </p:cNvSpPr>
          <p:nvPr/>
        </p:nvSpPr>
        <p:spPr bwMode="auto">
          <a:xfrm>
            <a:off x="5351463" y="5711825"/>
            <a:ext cx="860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1000</a:t>
            </a:r>
          </a:p>
        </p:txBody>
      </p:sp>
      <p:sp>
        <p:nvSpPr>
          <p:cNvPr id="70686" name="Text Box 31"/>
          <p:cNvSpPr txBox="1">
            <a:spLocks noChangeArrowheads="1"/>
          </p:cNvSpPr>
          <p:nvPr/>
        </p:nvSpPr>
        <p:spPr bwMode="auto">
          <a:xfrm>
            <a:off x="6259513" y="5705475"/>
            <a:ext cx="860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2800</a:t>
            </a:r>
          </a:p>
        </p:txBody>
      </p:sp>
      <p:sp>
        <p:nvSpPr>
          <p:cNvPr id="70687" name="Text Box 32"/>
          <p:cNvSpPr txBox="1">
            <a:spLocks noChangeArrowheads="1"/>
          </p:cNvSpPr>
          <p:nvPr/>
        </p:nvSpPr>
        <p:spPr bwMode="auto">
          <a:xfrm>
            <a:off x="7394575" y="5702300"/>
            <a:ext cx="860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5500</a:t>
            </a:r>
          </a:p>
        </p:txBody>
      </p:sp>
      <p:sp>
        <p:nvSpPr>
          <p:cNvPr id="70688" name="Text Box 33"/>
          <p:cNvSpPr txBox="1">
            <a:spLocks noChangeArrowheads="1"/>
          </p:cNvSpPr>
          <p:nvPr/>
        </p:nvSpPr>
        <p:spPr bwMode="auto">
          <a:xfrm>
            <a:off x="4483100" y="4492625"/>
            <a:ext cx="1017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600e</a:t>
            </a:r>
          </a:p>
        </p:txBody>
      </p:sp>
      <p:sp>
        <p:nvSpPr>
          <p:cNvPr id="70689" name="Text Box 34"/>
          <p:cNvSpPr txBox="1">
            <a:spLocks noChangeArrowheads="1"/>
          </p:cNvSpPr>
          <p:nvPr/>
        </p:nvSpPr>
        <p:spPr bwMode="auto">
          <a:xfrm>
            <a:off x="4440238" y="3632200"/>
            <a:ext cx="989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1100e</a:t>
            </a:r>
          </a:p>
        </p:txBody>
      </p:sp>
      <p:sp>
        <p:nvSpPr>
          <p:cNvPr id="70690" name="Text Box 35"/>
          <p:cNvSpPr txBox="1">
            <a:spLocks noChangeArrowheads="1"/>
          </p:cNvSpPr>
          <p:nvPr/>
        </p:nvSpPr>
        <p:spPr bwMode="auto">
          <a:xfrm>
            <a:off x="4448175" y="2830513"/>
            <a:ext cx="981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1500e</a:t>
            </a:r>
          </a:p>
        </p:txBody>
      </p:sp>
      <p:sp>
        <p:nvSpPr>
          <p:cNvPr id="70691" name="Text Box 36"/>
          <p:cNvSpPr txBox="1">
            <a:spLocks noChangeArrowheads="1"/>
          </p:cNvSpPr>
          <p:nvPr/>
        </p:nvSpPr>
        <p:spPr bwMode="auto">
          <a:xfrm>
            <a:off x="8586788" y="5667375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 sz="2000" i="1"/>
              <a:t>Q</a:t>
            </a:r>
          </a:p>
        </p:txBody>
      </p:sp>
      <p:sp>
        <p:nvSpPr>
          <p:cNvPr id="70692" name="Text Box 37"/>
          <p:cNvSpPr txBox="1">
            <a:spLocks noChangeArrowheads="1"/>
          </p:cNvSpPr>
          <p:nvPr/>
        </p:nvSpPr>
        <p:spPr bwMode="auto">
          <a:xfrm>
            <a:off x="4168775" y="1838325"/>
            <a:ext cx="1274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 i="1"/>
              <a:t>költség</a:t>
            </a:r>
          </a:p>
        </p:txBody>
      </p:sp>
      <p:sp>
        <p:nvSpPr>
          <p:cNvPr id="70693" name="Text Box 38"/>
          <p:cNvSpPr txBox="1">
            <a:spLocks noChangeArrowheads="1"/>
          </p:cNvSpPr>
          <p:nvPr/>
        </p:nvSpPr>
        <p:spPr bwMode="auto">
          <a:xfrm>
            <a:off x="7308850" y="1698625"/>
            <a:ext cx="1436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 sz="2000" i="1"/>
              <a:t>VC= f</a:t>
            </a:r>
            <a:r>
              <a:rPr lang="hu-HU" sz="2000"/>
              <a:t>(</a:t>
            </a:r>
            <a:r>
              <a:rPr lang="hu-HU" sz="2000" i="1"/>
              <a:t>Q</a:t>
            </a:r>
            <a:r>
              <a:rPr lang="hu-HU" sz="20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6632"/>
                <a:ext cx="8229600" cy="6009531"/>
              </a:xfrm>
            </p:spPr>
            <p:txBody>
              <a:bodyPr/>
              <a:lstStyle/>
              <a:p>
                <a:r>
                  <a:rPr lang="hu-HU" dirty="0" smtClean="0"/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𝑀𝑃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den>
                    </m:f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𝑀𝑃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den>
                    </m:f>
                  </m:oMath>
                </a14:m>
                <a:r>
                  <a:rPr lang="hu-HU" dirty="0" smtClean="0"/>
                  <a:t>=</a:t>
                </a:r>
                <a:r>
                  <a:rPr lang="el-GR" dirty="0">
                    <a:latin typeface="Cambria Math" panose="02040503050406030204" pitchFamily="18" charset="0"/>
                  </a:rPr>
                  <a:t> </a:t>
                </a:r>
                <a:r>
                  <a:rPr lang="el-GR" dirty="0" smtClean="0">
                    <a:latin typeface="Cambria Math" panose="02040503050406030204" pitchFamily="18" charset="0"/>
                  </a:rPr>
                  <a:t>λ</a:t>
                </a:r>
                <a:r>
                  <a:rPr lang="hu-HU" dirty="0" smtClean="0">
                    <a:latin typeface="Cambria Math" panose="02040503050406030204" pitchFamily="18" charset="0"/>
                  </a:rPr>
                  <a:t>=MC</a:t>
                </a:r>
              </a:p>
              <a:p>
                <a:r>
                  <a:rPr lang="hu-HU" dirty="0" smtClean="0">
                    <a:latin typeface="Cambria Math" panose="02040503050406030204" pitchFamily="18" charset="0"/>
                  </a:rPr>
                  <a:t>AC=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  <m:r>
                          <a:rPr lang="hu-HU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hu-HU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m:rPr>
                            <m:nor/>
                          </m:rPr>
                          <a:rPr lang="hu-HU"/>
                          <m:t> 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hu-HU" dirty="0" smtClean="0"/>
              </a:p>
              <a:p>
                <a:r>
                  <a:rPr lang="hu-HU" dirty="0">
                    <a:latin typeface="Cambria Math" panose="02040503050406030204" pitchFamily="18" charset="0"/>
                  </a:rPr>
                  <a:t>AC=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dirty="0">
                            <a:latin typeface="Cambria Math" panose="02040503050406030204" pitchFamily="18" charset="0"/>
                          </a:rPr>
                          <m:t>λ</m:t>
                        </m:r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𝑀𝑃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l-GR" dirty="0">
                            <a:latin typeface="Cambria Math" panose="02040503050406030204" pitchFamily="18" charset="0"/>
                          </a:rPr>
                          <m:t>λ</m:t>
                        </m:r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𝑀𝑃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hu-HU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m:rPr>
                            <m:nor/>
                          </m:rPr>
                          <a:rPr lang="hu-HU"/>
                          <m:t> 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dirty="0">
                            <a:latin typeface="Cambria Math" panose="02040503050406030204" pitchFamily="18" charset="0"/>
                          </a:rPr>
                          <m:t>λ</m:t>
                        </m:r>
                        <m:r>
                          <m:rPr>
                            <m:nor/>
                          </m:rPr>
                          <a:rPr lang="hu-HU" b="0" i="0" dirty="0" smtClean="0">
                            <a:latin typeface="Cambria Math" panose="02040503050406030204" pitchFamily="18" charset="0"/>
                          </a:rPr>
                          <m:t>rQ</m:t>
                        </m:r>
                        <m:r>
                          <m:rPr>
                            <m:nor/>
                          </m:rPr>
                          <a:rPr lang="hu-HU"/>
                          <m:t> 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r>
                  <a:rPr lang="hu-HU" dirty="0" smtClean="0"/>
                  <a:t>=</a:t>
                </a:r>
                <a:r>
                  <a:rPr lang="hu-HU" dirty="0" err="1" smtClean="0"/>
                  <a:t>rMC</a:t>
                </a:r>
                <a:endParaRPr lang="hu-HU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𝑀𝐶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hu-H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u-HU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𝑇𝐶</m:t>
                            </m:r>
                          </m:num>
                          <m:den>
                            <m:r>
                              <a:rPr lang="hu-HU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u-HU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hu-H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𝑇𝐶</m:t>
                            </m:r>
                          </m:num>
                          <m:den>
                            <m:r>
                              <a:rPr lang="hu-HU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</m:den>
                        </m:f>
                      </m:den>
                    </m:f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sSubSup>
                      <m:sSubSup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sub>
                      <m:sup>
                        <m:r>
                          <a:rPr lang="hu-HU" i="1">
                            <a:latin typeface="Cambria Math" panose="02040503050406030204" pitchFamily="18" charset="0"/>
                          </a:rPr>
                          <m:t>𝑇𝐶</m:t>
                        </m:r>
                      </m:sup>
                    </m:sSubSup>
                  </m:oMath>
                </a14:m>
                <a:endParaRPr lang="hu-HU" dirty="0" smtClean="0"/>
              </a:p>
              <a:p>
                <a:r>
                  <a:rPr lang="hu-HU" dirty="0" smtClean="0"/>
                  <a:t>A költségrugalmasság a skálarugalmasság </a:t>
                </a:r>
                <a:r>
                  <a:rPr lang="hu-HU" dirty="0" err="1" smtClean="0"/>
                  <a:t>reciproka</a:t>
                </a:r>
                <a:endParaRPr lang="hu-HU" dirty="0" smtClean="0"/>
              </a:p>
              <a:p>
                <a:r>
                  <a:rPr lang="hu-HU" dirty="0" smtClean="0"/>
                  <a:t>Ha Q=A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p>
                    <m:sSup>
                      <m:sSup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p>
                    </m:sSup>
                  </m:oMath>
                </a14:m>
                <a:r>
                  <a:rPr lang="hu-HU" dirty="0" smtClean="0"/>
                  <a:t>, akkor r=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é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sub>
                      <m:sup>
                        <m:r>
                          <a:rPr lang="hu-HU" i="1">
                            <a:latin typeface="Cambria Math" panose="02040503050406030204" pitchFamily="18" charset="0"/>
                          </a:rPr>
                          <m:t>𝑇𝐶</m:t>
                        </m:r>
                      </m:sup>
                    </m:sSubSup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endParaRPr lang="hu-HU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6632"/>
                <a:ext cx="8229600" cy="6009531"/>
              </a:xfrm>
              <a:blipFill rotWithShape="0">
                <a:blip r:embed="rId2"/>
                <a:stretch>
                  <a:fillRect l="-1704" b="-355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1936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800" dirty="0" smtClean="0"/>
              <a:t>.</a:t>
            </a:r>
          </a:p>
        </p:txBody>
      </p:sp>
      <p:pic>
        <p:nvPicPr>
          <p:cNvPr id="79874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5696" y="1020560"/>
            <a:ext cx="5760639" cy="5243510"/>
          </a:xfrm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95288" y="404813"/>
            <a:ext cx="828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800" dirty="0">
                <a:solidFill>
                  <a:schemeClr val="tx2"/>
                </a:solidFill>
              </a:rPr>
              <a:t>Rövid- és hosszú távú költségek kapcsolata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Line 4"/>
          <p:cNvSpPr>
            <a:spLocks noChangeShapeType="1"/>
          </p:cNvSpPr>
          <p:nvPr/>
        </p:nvSpPr>
        <p:spPr bwMode="auto">
          <a:xfrm flipV="1">
            <a:off x="2411413" y="1555750"/>
            <a:ext cx="0" cy="3313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898" name="Line 5"/>
          <p:cNvSpPr>
            <a:spLocks noChangeShapeType="1"/>
          </p:cNvSpPr>
          <p:nvPr/>
        </p:nvSpPr>
        <p:spPr bwMode="auto">
          <a:xfrm>
            <a:off x="2484438" y="4868863"/>
            <a:ext cx="46085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899" name="Arc 6"/>
          <p:cNvSpPr>
            <a:spLocks/>
          </p:cNvSpPr>
          <p:nvPr/>
        </p:nvSpPr>
        <p:spPr bwMode="auto">
          <a:xfrm flipH="1" flipV="1">
            <a:off x="2771775" y="2565400"/>
            <a:ext cx="2447925" cy="1511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0" name="Arc 7"/>
          <p:cNvSpPr>
            <a:spLocks/>
          </p:cNvSpPr>
          <p:nvPr/>
        </p:nvSpPr>
        <p:spPr bwMode="auto">
          <a:xfrm flipV="1">
            <a:off x="5219700" y="2492375"/>
            <a:ext cx="2160588" cy="15843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1" name="Arc 8"/>
          <p:cNvSpPr>
            <a:spLocks/>
          </p:cNvSpPr>
          <p:nvPr/>
        </p:nvSpPr>
        <p:spPr bwMode="auto">
          <a:xfrm flipV="1">
            <a:off x="3924300" y="1628775"/>
            <a:ext cx="2519363" cy="29527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FD3D3D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2" name="Text Box 9"/>
          <p:cNvSpPr txBox="1">
            <a:spLocks noChangeArrowheads="1"/>
          </p:cNvSpPr>
          <p:nvPr/>
        </p:nvSpPr>
        <p:spPr bwMode="auto">
          <a:xfrm>
            <a:off x="7164388" y="2133600"/>
            <a:ext cx="1223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/>
              <a:t>LAC</a:t>
            </a:r>
          </a:p>
        </p:txBody>
      </p:sp>
      <p:sp>
        <p:nvSpPr>
          <p:cNvPr id="80903" name="Text Box 10"/>
          <p:cNvSpPr txBox="1">
            <a:spLocks noChangeArrowheads="1"/>
          </p:cNvSpPr>
          <p:nvPr/>
        </p:nvSpPr>
        <p:spPr bwMode="auto">
          <a:xfrm>
            <a:off x="6011863" y="1052513"/>
            <a:ext cx="1223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/>
              <a:t>LMC</a:t>
            </a:r>
          </a:p>
        </p:txBody>
      </p:sp>
      <p:sp>
        <p:nvSpPr>
          <p:cNvPr id="80904" name="Text Box 11"/>
          <p:cNvSpPr txBox="1">
            <a:spLocks noChangeArrowheads="1"/>
          </p:cNvSpPr>
          <p:nvPr/>
        </p:nvSpPr>
        <p:spPr bwMode="auto">
          <a:xfrm>
            <a:off x="1908175" y="90805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Költségek</a:t>
            </a:r>
          </a:p>
        </p:txBody>
      </p:sp>
      <p:sp>
        <p:nvSpPr>
          <p:cNvPr id="80905" name="Text Box 12"/>
          <p:cNvSpPr txBox="1">
            <a:spLocks noChangeArrowheads="1"/>
          </p:cNvSpPr>
          <p:nvPr/>
        </p:nvSpPr>
        <p:spPr bwMode="auto">
          <a:xfrm>
            <a:off x="6659563" y="5229225"/>
            <a:ext cx="2484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Termelés mennyisége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hu-HU" sz="800" dirty="0" smtClean="0"/>
              <a:t>.</a:t>
            </a:r>
          </a:p>
        </p:txBody>
      </p:sp>
      <p:pic>
        <p:nvPicPr>
          <p:cNvPr id="82946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8175" y="188913"/>
            <a:ext cx="4751388" cy="66690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5"/>
          <p:cNvSpPr txBox="1">
            <a:spLocks noChangeArrowheads="1"/>
          </p:cNvSpPr>
          <p:nvPr/>
        </p:nvSpPr>
        <p:spPr bwMode="auto">
          <a:xfrm>
            <a:off x="5435600" y="551656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q</a:t>
            </a:r>
          </a:p>
        </p:txBody>
      </p:sp>
      <p:sp>
        <p:nvSpPr>
          <p:cNvPr id="81922" name="Rectangle 6"/>
          <p:cNvSpPr>
            <a:spLocks noChangeArrowheads="1"/>
          </p:cNvSpPr>
          <p:nvPr/>
        </p:nvSpPr>
        <p:spPr bwMode="auto">
          <a:xfrm>
            <a:off x="395288" y="404813"/>
            <a:ext cx="828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800" dirty="0">
                <a:solidFill>
                  <a:schemeClr val="tx2"/>
                </a:solidFill>
              </a:rPr>
              <a:t>Rövid- és hosszú távú költségek kapcsolata</a:t>
            </a:r>
          </a:p>
        </p:txBody>
      </p:sp>
      <p:sp>
        <p:nvSpPr>
          <p:cNvPr id="81923" name="Text Box 7"/>
          <p:cNvSpPr txBox="1">
            <a:spLocks noChangeArrowheads="1"/>
          </p:cNvSpPr>
          <p:nvPr/>
        </p:nvSpPr>
        <p:spPr bwMode="auto">
          <a:xfrm>
            <a:off x="971550" y="6165850"/>
            <a:ext cx="5545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sz="3600"/>
          </a:p>
        </p:txBody>
      </p:sp>
      <p:pic>
        <p:nvPicPr>
          <p:cNvPr id="81924" name="Picture 9" descr="kép2"/>
          <p:cNvPicPr>
            <a:picLocks noChangeAspect="1" noChangeArrowheads="1"/>
          </p:cNvPicPr>
          <p:nvPr/>
        </p:nvPicPr>
        <p:blipFill>
          <a:blip r:embed="rId2">
            <a:lum contrast="24000"/>
          </a:blip>
          <a:srcRect l="35196" t="67552" r="13487"/>
          <a:stretch>
            <a:fillRect/>
          </a:stretch>
        </p:blipFill>
        <p:spPr bwMode="auto">
          <a:xfrm>
            <a:off x="1331913" y="1692275"/>
            <a:ext cx="6408737" cy="4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858962"/>
          </a:xfrm>
        </p:spPr>
        <p:txBody>
          <a:bodyPr/>
          <a:lstStyle/>
          <a:p>
            <a:pPr eaLnBrk="1" hangingPunct="1"/>
            <a:r>
              <a:rPr lang="hu-HU" sz="4000" smtClean="0"/>
              <a:t>Skálahozadék és a hosszú távú költségek</a:t>
            </a:r>
            <a:br>
              <a:rPr lang="hu-HU" sz="4000" smtClean="0"/>
            </a:br>
            <a:r>
              <a:rPr lang="hu-HU" sz="4000" smtClean="0"/>
              <a:t>Állandó skálahozadék</a:t>
            </a:r>
          </a:p>
        </p:txBody>
      </p:sp>
      <p:sp>
        <p:nvSpPr>
          <p:cNvPr id="83970" name="Line 4"/>
          <p:cNvSpPr>
            <a:spLocks noChangeShapeType="1"/>
          </p:cNvSpPr>
          <p:nvPr/>
        </p:nvSpPr>
        <p:spPr bwMode="auto">
          <a:xfrm flipV="1">
            <a:off x="971550" y="2781300"/>
            <a:ext cx="0" cy="2808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3971" name="Line 5"/>
          <p:cNvSpPr>
            <a:spLocks noChangeShapeType="1"/>
          </p:cNvSpPr>
          <p:nvPr/>
        </p:nvSpPr>
        <p:spPr bwMode="auto">
          <a:xfrm>
            <a:off x="971550" y="5516563"/>
            <a:ext cx="35290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3972" name="Line 6"/>
          <p:cNvSpPr>
            <a:spLocks noChangeShapeType="1"/>
          </p:cNvSpPr>
          <p:nvPr/>
        </p:nvSpPr>
        <p:spPr bwMode="auto">
          <a:xfrm flipV="1">
            <a:off x="971550" y="3213100"/>
            <a:ext cx="3455988" cy="2303463"/>
          </a:xfrm>
          <a:prstGeom prst="line">
            <a:avLst/>
          </a:prstGeom>
          <a:noFill/>
          <a:ln w="28575">
            <a:solidFill>
              <a:srgbClr val="FD3D3D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3973" name="Line 7"/>
          <p:cNvSpPr>
            <a:spLocks noChangeShapeType="1"/>
          </p:cNvSpPr>
          <p:nvPr/>
        </p:nvSpPr>
        <p:spPr bwMode="auto">
          <a:xfrm flipV="1">
            <a:off x="5292725" y="2708275"/>
            <a:ext cx="0" cy="2881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3974" name="Line 8"/>
          <p:cNvSpPr>
            <a:spLocks noChangeShapeType="1"/>
          </p:cNvSpPr>
          <p:nvPr/>
        </p:nvSpPr>
        <p:spPr bwMode="auto">
          <a:xfrm>
            <a:off x="5292725" y="5589588"/>
            <a:ext cx="360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5292725" y="5013325"/>
            <a:ext cx="3024188" cy="0"/>
          </a:xfrm>
          <a:prstGeom prst="line">
            <a:avLst/>
          </a:prstGeom>
          <a:noFill/>
          <a:ln w="38100">
            <a:solidFill>
              <a:srgbClr val="FD3D3D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3976" name="Text Box 10"/>
          <p:cNvSpPr txBox="1">
            <a:spLocks noChangeArrowheads="1"/>
          </p:cNvSpPr>
          <p:nvPr/>
        </p:nvSpPr>
        <p:spPr bwMode="auto">
          <a:xfrm>
            <a:off x="539750" y="2420938"/>
            <a:ext cx="532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Költség                                                     költség</a:t>
            </a:r>
          </a:p>
        </p:txBody>
      </p:sp>
      <p:sp>
        <p:nvSpPr>
          <p:cNvPr id="83977" name="Text Box 11"/>
          <p:cNvSpPr txBox="1">
            <a:spLocks noChangeArrowheads="1"/>
          </p:cNvSpPr>
          <p:nvPr/>
        </p:nvSpPr>
        <p:spPr bwMode="auto">
          <a:xfrm>
            <a:off x="2987675" y="321310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LTC</a:t>
            </a:r>
          </a:p>
        </p:txBody>
      </p:sp>
      <p:sp>
        <p:nvSpPr>
          <p:cNvPr id="83978" name="Text Box 12"/>
          <p:cNvSpPr txBox="1">
            <a:spLocks noChangeArrowheads="1"/>
          </p:cNvSpPr>
          <p:nvPr/>
        </p:nvSpPr>
        <p:spPr bwMode="auto">
          <a:xfrm>
            <a:off x="7308850" y="4437063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LAC=LMC</a:t>
            </a:r>
          </a:p>
        </p:txBody>
      </p:sp>
      <p:sp>
        <p:nvSpPr>
          <p:cNvPr id="83979" name="AutoShape 13"/>
          <p:cNvSpPr>
            <a:spLocks/>
          </p:cNvSpPr>
          <p:nvPr/>
        </p:nvSpPr>
        <p:spPr bwMode="auto">
          <a:xfrm>
            <a:off x="1690688" y="5013325"/>
            <a:ext cx="73025" cy="503238"/>
          </a:xfrm>
          <a:prstGeom prst="rightBrace">
            <a:avLst>
              <a:gd name="adj1" fmla="val 5742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3980" name="Line 14"/>
          <p:cNvSpPr>
            <a:spLocks noChangeShapeType="1"/>
          </p:cNvSpPr>
          <p:nvPr/>
        </p:nvSpPr>
        <p:spPr bwMode="auto">
          <a:xfrm>
            <a:off x="1835150" y="5013325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858962"/>
          </a:xfrm>
        </p:spPr>
        <p:txBody>
          <a:bodyPr/>
          <a:lstStyle/>
          <a:p>
            <a:pPr eaLnBrk="1" hangingPunct="1"/>
            <a:r>
              <a:rPr lang="hu-HU" sz="4000" smtClean="0"/>
              <a:t>Skálahozadék és a hosszú távú költségek</a:t>
            </a:r>
            <a:br>
              <a:rPr lang="hu-HU" sz="4000" smtClean="0"/>
            </a:br>
            <a:r>
              <a:rPr lang="hu-HU" sz="4000" smtClean="0"/>
              <a:t>csökkenő skálahozadék</a:t>
            </a:r>
          </a:p>
        </p:txBody>
      </p:sp>
      <p:sp>
        <p:nvSpPr>
          <p:cNvPr id="84994" name="Line 3"/>
          <p:cNvSpPr>
            <a:spLocks noChangeShapeType="1"/>
          </p:cNvSpPr>
          <p:nvPr/>
        </p:nvSpPr>
        <p:spPr bwMode="auto">
          <a:xfrm flipV="1">
            <a:off x="971550" y="2781300"/>
            <a:ext cx="0" cy="2808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4995" name="Line 4"/>
          <p:cNvSpPr>
            <a:spLocks noChangeShapeType="1"/>
          </p:cNvSpPr>
          <p:nvPr/>
        </p:nvSpPr>
        <p:spPr bwMode="auto">
          <a:xfrm>
            <a:off x="971550" y="5516563"/>
            <a:ext cx="35290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4996" name="Line 6"/>
          <p:cNvSpPr>
            <a:spLocks noChangeShapeType="1"/>
          </p:cNvSpPr>
          <p:nvPr/>
        </p:nvSpPr>
        <p:spPr bwMode="auto">
          <a:xfrm flipV="1">
            <a:off x="5292725" y="2708275"/>
            <a:ext cx="0" cy="2881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4997" name="Line 7"/>
          <p:cNvSpPr>
            <a:spLocks noChangeShapeType="1"/>
          </p:cNvSpPr>
          <p:nvPr/>
        </p:nvSpPr>
        <p:spPr bwMode="auto">
          <a:xfrm>
            <a:off x="5292725" y="5589588"/>
            <a:ext cx="360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4998" name="Text Box 9"/>
          <p:cNvSpPr txBox="1">
            <a:spLocks noChangeArrowheads="1"/>
          </p:cNvSpPr>
          <p:nvPr/>
        </p:nvSpPr>
        <p:spPr bwMode="auto">
          <a:xfrm>
            <a:off x="539750" y="2420938"/>
            <a:ext cx="532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Költség                                                     költség</a:t>
            </a:r>
          </a:p>
        </p:txBody>
      </p:sp>
      <p:sp>
        <p:nvSpPr>
          <p:cNvPr id="84999" name="Text Box 10"/>
          <p:cNvSpPr txBox="1">
            <a:spLocks noChangeArrowheads="1"/>
          </p:cNvSpPr>
          <p:nvPr/>
        </p:nvSpPr>
        <p:spPr bwMode="auto">
          <a:xfrm>
            <a:off x="2987675" y="321310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LTC</a:t>
            </a:r>
          </a:p>
        </p:txBody>
      </p:sp>
      <p:sp>
        <p:nvSpPr>
          <p:cNvPr id="85000" name="Text Box 11"/>
          <p:cNvSpPr txBox="1">
            <a:spLocks noChangeArrowheads="1"/>
          </p:cNvSpPr>
          <p:nvPr/>
        </p:nvSpPr>
        <p:spPr bwMode="auto">
          <a:xfrm>
            <a:off x="8101013" y="2420938"/>
            <a:ext cx="792162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LMC</a:t>
            </a:r>
          </a:p>
          <a:p>
            <a:pPr>
              <a:spcBef>
                <a:spcPct val="50000"/>
              </a:spcBef>
            </a:pPr>
            <a:endParaRPr lang="hu-HU"/>
          </a:p>
          <a:p>
            <a:pPr>
              <a:spcBef>
                <a:spcPct val="50000"/>
              </a:spcBef>
            </a:pPr>
            <a:r>
              <a:rPr lang="hu-HU"/>
              <a:t>LAC</a:t>
            </a:r>
          </a:p>
        </p:txBody>
      </p:sp>
      <p:sp>
        <p:nvSpPr>
          <p:cNvPr id="85001" name="Arc 14"/>
          <p:cNvSpPr>
            <a:spLocks/>
          </p:cNvSpPr>
          <p:nvPr/>
        </p:nvSpPr>
        <p:spPr bwMode="auto">
          <a:xfrm flipV="1">
            <a:off x="971550" y="3141663"/>
            <a:ext cx="2879725" cy="2374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D3D3D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2543" name="Arc 15"/>
          <p:cNvSpPr>
            <a:spLocks/>
          </p:cNvSpPr>
          <p:nvPr/>
        </p:nvSpPr>
        <p:spPr bwMode="auto">
          <a:xfrm flipV="1">
            <a:off x="5795963" y="3644900"/>
            <a:ext cx="2879725" cy="14398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2544" name="Arc 16"/>
          <p:cNvSpPr>
            <a:spLocks/>
          </p:cNvSpPr>
          <p:nvPr/>
        </p:nvSpPr>
        <p:spPr bwMode="auto">
          <a:xfrm flipV="1">
            <a:off x="5795963" y="2852738"/>
            <a:ext cx="2305050" cy="20161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3" grpId="0" animBg="1"/>
      <p:bldP spid="2254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858962"/>
          </a:xfrm>
        </p:spPr>
        <p:txBody>
          <a:bodyPr/>
          <a:lstStyle/>
          <a:p>
            <a:pPr eaLnBrk="1" hangingPunct="1"/>
            <a:r>
              <a:rPr lang="hu-HU" sz="4000" smtClean="0"/>
              <a:t>Skálahozadék és a hosszú távú költségek</a:t>
            </a:r>
            <a:br>
              <a:rPr lang="hu-HU" sz="4000" smtClean="0"/>
            </a:br>
            <a:r>
              <a:rPr lang="hu-HU" sz="4000" smtClean="0"/>
              <a:t>növekvő skálahozadék</a:t>
            </a:r>
          </a:p>
        </p:txBody>
      </p:sp>
      <p:sp>
        <p:nvSpPr>
          <p:cNvPr id="86018" name="Line 3"/>
          <p:cNvSpPr>
            <a:spLocks noChangeShapeType="1"/>
          </p:cNvSpPr>
          <p:nvPr/>
        </p:nvSpPr>
        <p:spPr bwMode="auto">
          <a:xfrm flipV="1">
            <a:off x="971550" y="2781300"/>
            <a:ext cx="0" cy="2808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6019" name="Line 4"/>
          <p:cNvSpPr>
            <a:spLocks noChangeShapeType="1"/>
          </p:cNvSpPr>
          <p:nvPr/>
        </p:nvSpPr>
        <p:spPr bwMode="auto">
          <a:xfrm>
            <a:off x="971550" y="5516563"/>
            <a:ext cx="35290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6020" name="Line 5"/>
          <p:cNvSpPr>
            <a:spLocks noChangeShapeType="1"/>
          </p:cNvSpPr>
          <p:nvPr/>
        </p:nvSpPr>
        <p:spPr bwMode="auto">
          <a:xfrm flipV="1">
            <a:off x="5292725" y="2708275"/>
            <a:ext cx="0" cy="2881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6021" name="Line 6"/>
          <p:cNvSpPr>
            <a:spLocks noChangeShapeType="1"/>
          </p:cNvSpPr>
          <p:nvPr/>
        </p:nvSpPr>
        <p:spPr bwMode="auto">
          <a:xfrm>
            <a:off x="5292725" y="5589588"/>
            <a:ext cx="360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6022" name="Text Box 7"/>
          <p:cNvSpPr txBox="1">
            <a:spLocks noChangeArrowheads="1"/>
          </p:cNvSpPr>
          <p:nvPr/>
        </p:nvSpPr>
        <p:spPr bwMode="auto">
          <a:xfrm>
            <a:off x="539750" y="2420938"/>
            <a:ext cx="532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Költség                                                     költség</a:t>
            </a:r>
          </a:p>
        </p:txBody>
      </p:sp>
      <p:sp>
        <p:nvSpPr>
          <p:cNvPr id="86023" name="Text Box 8"/>
          <p:cNvSpPr txBox="1">
            <a:spLocks noChangeArrowheads="1"/>
          </p:cNvSpPr>
          <p:nvPr/>
        </p:nvSpPr>
        <p:spPr bwMode="auto">
          <a:xfrm>
            <a:off x="2987675" y="321310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LTC</a:t>
            </a:r>
          </a:p>
        </p:txBody>
      </p:sp>
      <p:sp>
        <p:nvSpPr>
          <p:cNvPr id="86024" name="Text Box 9"/>
          <p:cNvSpPr txBox="1">
            <a:spLocks noChangeArrowheads="1"/>
          </p:cNvSpPr>
          <p:nvPr/>
        </p:nvSpPr>
        <p:spPr bwMode="auto">
          <a:xfrm>
            <a:off x="5580063" y="2852738"/>
            <a:ext cx="792162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LAC</a:t>
            </a:r>
          </a:p>
          <a:p>
            <a:pPr>
              <a:spcBef>
                <a:spcPct val="50000"/>
              </a:spcBef>
            </a:pPr>
            <a:endParaRPr lang="hu-HU"/>
          </a:p>
          <a:p>
            <a:pPr>
              <a:spcBef>
                <a:spcPct val="50000"/>
              </a:spcBef>
            </a:pPr>
            <a:r>
              <a:rPr lang="hu-HU"/>
              <a:t>LMC</a:t>
            </a:r>
          </a:p>
        </p:txBody>
      </p:sp>
      <p:sp>
        <p:nvSpPr>
          <p:cNvPr id="86025" name="Arc 13"/>
          <p:cNvSpPr>
            <a:spLocks/>
          </p:cNvSpPr>
          <p:nvPr/>
        </p:nvSpPr>
        <p:spPr bwMode="auto">
          <a:xfrm flipH="1">
            <a:off x="971550" y="3141663"/>
            <a:ext cx="2592388" cy="24479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D3D3D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566" name="Arc 14"/>
          <p:cNvSpPr>
            <a:spLocks/>
          </p:cNvSpPr>
          <p:nvPr/>
        </p:nvSpPr>
        <p:spPr bwMode="auto">
          <a:xfrm flipH="1" flipV="1">
            <a:off x="6011863" y="3284538"/>
            <a:ext cx="2447925" cy="11525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D3D3D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567" name="Arc 15"/>
          <p:cNvSpPr>
            <a:spLocks/>
          </p:cNvSpPr>
          <p:nvPr/>
        </p:nvSpPr>
        <p:spPr bwMode="auto">
          <a:xfrm flipH="1" flipV="1">
            <a:off x="5722938" y="4221163"/>
            <a:ext cx="2520950" cy="7207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6" grpId="0" animBg="1"/>
      <p:bldP spid="2356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smtClean="0"/>
              <a:t>A skálahozadék és a hosszú távú költségfüggvények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Növekvő skálahozadék: konkáv LTC, csökkenő LAC és LMC</a:t>
            </a:r>
          </a:p>
          <a:p>
            <a:r>
              <a:rPr lang="hu-HU" smtClean="0"/>
              <a:t>Állandó skálahozadék: lineáris LTC, konstans és egyenlő LAC és LMC</a:t>
            </a:r>
          </a:p>
          <a:p>
            <a:r>
              <a:rPr lang="hu-HU" smtClean="0"/>
              <a:t>Csökkenő skálahozadék: konvex LTC, növekvő LAC és LMC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>
                  <a:alpha val="61000"/>
                </a:schemeClr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vállalat költségei rövid távon</a:t>
            </a:r>
          </a:p>
        </p:txBody>
      </p:sp>
      <p:sp>
        <p:nvSpPr>
          <p:cNvPr id="71684" name="Line 3"/>
          <p:cNvSpPr>
            <a:spLocks noChangeShapeType="1"/>
          </p:cNvSpPr>
          <p:nvPr/>
        </p:nvSpPr>
        <p:spPr bwMode="auto">
          <a:xfrm flipV="1">
            <a:off x="900113" y="1557338"/>
            <a:ext cx="0" cy="43926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1685" name="Line 4"/>
          <p:cNvSpPr>
            <a:spLocks noChangeShapeType="1"/>
          </p:cNvSpPr>
          <p:nvPr/>
        </p:nvSpPr>
        <p:spPr bwMode="auto">
          <a:xfrm>
            <a:off x="900113" y="5876925"/>
            <a:ext cx="59039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1686" name="Line 5"/>
          <p:cNvSpPr>
            <a:spLocks noChangeShapeType="1"/>
          </p:cNvSpPr>
          <p:nvPr/>
        </p:nvSpPr>
        <p:spPr bwMode="auto">
          <a:xfrm>
            <a:off x="900113" y="4652963"/>
            <a:ext cx="5040312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1687" name="Freeform 6"/>
          <p:cNvSpPr>
            <a:spLocks/>
          </p:cNvSpPr>
          <p:nvPr/>
        </p:nvSpPr>
        <p:spPr bwMode="auto">
          <a:xfrm>
            <a:off x="900113" y="3141663"/>
            <a:ext cx="3311525" cy="2735262"/>
          </a:xfrm>
          <a:custGeom>
            <a:avLst/>
            <a:gdLst>
              <a:gd name="T0" fmla="*/ 0 w 2086"/>
              <a:gd name="T1" fmla="*/ 2147483647 h 1723"/>
              <a:gd name="T2" fmla="*/ 2147483647 w 2086"/>
              <a:gd name="T3" fmla="*/ 2147483647 h 1723"/>
              <a:gd name="T4" fmla="*/ 2147483647 w 2086"/>
              <a:gd name="T5" fmla="*/ 2147483647 h 1723"/>
              <a:gd name="T6" fmla="*/ 2147483647 w 2086"/>
              <a:gd name="T7" fmla="*/ 2147483647 h 1723"/>
              <a:gd name="T8" fmla="*/ 2147483647 w 2086"/>
              <a:gd name="T9" fmla="*/ 0 h 1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86"/>
              <a:gd name="T16" fmla="*/ 0 h 1723"/>
              <a:gd name="T17" fmla="*/ 2086 w 2086"/>
              <a:gd name="T18" fmla="*/ 1723 h 1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86" h="1723">
                <a:moveTo>
                  <a:pt x="0" y="1723"/>
                </a:moveTo>
                <a:cubicBezTo>
                  <a:pt x="53" y="1560"/>
                  <a:pt x="106" y="1398"/>
                  <a:pt x="272" y="1270"/>
                </a:cubicBezTo>
                <a:cubicBezTo>
                  <a:pt x="438" y="1142"/>
                  <a:pt x="756" y="1058"/>
                  <a:pt x="998" y="952"/>
                </a:cubicBezTo>
                <a:cubicBezTo>
                  <a:pt x="1240" y="846"/>
                  <a:pt x="1542" y="794"/>
                  <a:pt x="1723" y="635"/>
                </a:cubicBezTo>
                <a:cubicBezTo>
                  <a:pt x="1904" y="476"/>
                  <a:pt x="1995" y="238"/>
                  <a:pt x="2086" y="0"/>
                </a:cubicBezTo>
              </a:path>
            </a:pathLst>
          </a:custGeom>
          <a:noFill/>
          <a:ln w="38100" cmpd="sng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1688" name="Freeform 7"/>
          <p:cNvSpPr>
            <a:spLocks/>
          </p:cNvSpPr>
          <p:nvPr/>
        </p:nvSpPr>
        <p:spPr bwMode="auto">
          <a:xfrm>
            <a:off x="900113" y="1916113"/>
            <a:ext cx="3311525" cy="2735262"/>
          </a:xfrm>
          <a:custGeom>
            <a:avLst/>
            <a:gdLst>
              <a:gd name="T0" fmla="*/ 0 w 2086"/>
              <a:gd name="T1" fmla="*/ 2147483647 h 1723"/>
              <a:gd name="T2" fmla="*/ 2147483647 w 2086"/>
              <a:gd name="T3" fmla="*/ 2147483647 h 1723"/>
              <a:gd name="T4" fmla="*/ 2147483647 w 2086"/>
              <a:gd name="T5" fmla="*/ 2147483647 h 1723"/>
              <a:gd name="T6" fmla="*/ 2147483647 w 2086"/>
              <a:gd name="T7" fmla="*/ 2147483647 h 1723"/>
              <a:gd name="T8" fmla="*/ 2147483647 w 2086"/>
              <a:gd name="T9" fmla="*/ 0 h 1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86"/>
              <a:gd name="T16" fmla="*/ 0 h 1723"/>
              <a:gd name="T17" fmla="*/ 2086 w 2086"/>
              <a:gd name="T18" fmla="*/ 1723 h 1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86" h="1723">
                <a:moveTo>
                  <a:pt x="0" y="1723"/>
                </a:moveTo>
                <a:cubicBezTo>
                  <a:pt x="53" y="1560"/>
                  <a:pt x="106" y="1398"/>
                  <a:pt x="272" y="1270"/>
                </a:cubicBezTo>
                <a:cubicBezTo>
                  <a:pt x="438" y="1142"/>
                  <a:pt x="756" y="1058"/>
                  <a:pt x="998" y="952"/>
                </a:cubicBezTo>
                <a:cubicBezTo>
                  <a:pt x="1240" y="846"/>
                  <a:pt x="1542" y="794"/>
                  <a:pt x="1723" y="635"/>
                </a:cubicBezTo>
                <a:cubicBezTo>
                  <a:pt x="1904" y="476"/>
                  <a:pt x="1995" y="238"/>
                  <a:pt x="2086" y="0"/>
                </a:cubicBezTo>
              </a:path>
            </a:pathLst>
          </a:custGeom>
          <a:noFill/>
          <a:ln w="38100" cmpd="sng">
            <a:solidFill>
              <a:srgbClr val="D8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1689" name="Text Box 8"/>
          <p:cNvSpPr txBox="1">
            <a:spLocks noChangeArrowheads="1"/>
          </p:cNvSpPr>
          <p:nvPr/>
        </p:nvSpPr>
        <p:spPr bwMode="auto">
          <a:xfrm>
            <a:off x="5703888" y="4240213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FC</a:t>
            </a:r>
          </a:p>
        </p:txBody>
      </p:sp>
      <p:sp>
        <p:nvSpPr>
          <p:cNvPr id="71690" name="Text Box 9"/>
          <p:cNvSpPr txBox="1">
            <a:spLocks noChangeArrowheads="1"/>
          </p:cNvSpPr>
          <p:nvPr/>
        </p:nvSpPr>
        <p:spPr bwMode="auto">
          <a:xfrm>
            <a:off x="4264025" y="301625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006600"/>
                </a:solidFill>
                <a:latin typeface="Times New Roman" pitchFamily="18" charset="0"/>
                <a:cs typeface="Arial" charset="0"/>
              </a:rPr>
              <a:t>VC</a:t>
            </a:r>
          </a:p>
        </p:txBody>
      </p:sp>
      <p:sp>
        <p:nvSpPr>
          <p:cNvPr id="71691" name="Text Box 10"/>
          <p:cNvSpPr txBox="1">
            <a:spLocks noChangeArrowheads="1"/>
          </p:cNvSpPr>
          <p:nvPr/>
        </p:nvSpPr>
        <p:spPr bwMode="auto">
          <a:xfrm>
            <a:off x="4192588" y="15763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D80000"/>
                </a:solidFill>
                <a:latin typeface="Times New Roman" pitchFamily="18" charset="0"/>
                <a:cs typeface="Arial" charset="0"/>
              </a:rPr>
              <a:t>TC</a:t>
            </a:r>
          </a:p>
        </p:txBody>
      </p:sp>
      <p:sp>
        <p:nvSpPr>
          <p:cNvPr id="71692" name="Text Box 11"/>
          <p:cNvSpPr txBox="1">
            <a:spLocks noChangeArrowheads="1"/>
          </p:cNvSpPr>
          <p:nvPr/>
        </p:nvSpPr>
        <p:spPr bwMode="auto">
          <a:xfrm>
            <a:off x="6711950" y="5824538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</a:t>
            </a:r>
          </a:p>
        </p:txBody>
      </p:sp>
      <p:sp>
        <p:nvSpPr>
          <p:cNvPr id="71693" name="Text Box 12"/>
          <p:cNvSpPr txBox="1">
            <a:spLocks noChangeArrowheads="1"/>
          </p:cNvSpPr>
          <p:nvPr/>
        </p:nvSpPr>
        <p:spPr bwMode="auto">
          <a:xfrm>
            <a:off x="250825" y="1196975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TC, VC, FC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584325"/>
          </a:xfrm>
        </p:spPr>
        <p:txBody>
          <a:bodyPr/>
          <a:lstStyle/>
          <a:p>
            <a:pPr algn="l" eaLnBrk="1" hangingPunct="1"/>
            <a:r>
              <a:rPr lang="hu-HU" sz="3200" b="1" dirty="0" smtClean="0">
                <a:latin typeface="Times New Roman" pitchFamily="18" charset="0"/>
              </a:rPr>
              <a:t>A fix termelési tényező a tőke (K), és a változó a munka (L)</a:t>
            </a:r>
            <a:br>
              <a:rPr lang="hu-HU" sz="3200" b="1" dirty="0" smtClean="0">
                <a:latin typeface="Times New Roman" pitchFamily="18" charset="0"/>
              </a:rPr>
            </a:br>
            <a:r>
              <a:rPr lang="hu-HU" sz="3200" b="1" dirty="0" smtClean="0">
                <a:latin typeface="Times New Roman" pitchFamily="18" charset="0"/>
              </a:rPr>
              <a:t>Rövidtávú költségek:</a:t>
            </a:r>
            <a:endParaRPr lang="hu-HU" sz="3200" dirty="0" smtClean="0"/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800" b="1" dirty="0" smtClean="0">
                <a:latin typeface="Times New Roman" pitchFamily="18" charset="0"/>
              </a:rPr>
              <a:t>Fix költség: </a:t>
            </a:r>
            <a:r>
              <a:rPr lang="hu-HU" sz="2800" b="1" dirty="0" smtClean="0">
                <a:solidFill>
                  <a:schemeClr val="tx2"/>
                </a:solidFill>
                <a:latin typeface="Times New Roman" pitchFamily="18" charset="0"/>
              </a:rPr>
              <a:t>FC</a:t>
            </a:r>
            <a:r>
              <a:rPr lang="hu-HU" sz="2800" b="1" dirty="0" smtClean="0">
                <a:latin typeface="Times New Roman" pitchFamily="18" charset="0"/>
              </a:rPr>
              <a:t>=P</a:t>
            </a:r>
            <a:r>
              <a:rPr lang="hu-HU" sz="2800" b="1" baseline="-25000" dirty="0" smtClean="0">
                <a:latin typeface="Times New Roman" pitchFamily="18" charset="0"/>
              </a:rPr>
              <a:t>K</a:t>
            </a:r>
            <a:r>
              <a:rPr lang="hu-HU" sz="2800" b="1" dirty="0" smtClean="0">
                <a:latin typeface="Times New Roman" pitchFamily="18" charset="0"/>
              </a:rPr>
              <a:t>K</a:t>
            </a:r>
            <a:endParaRPr lang="hu-HU" sz="2800" b="1" baseline="-25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sz="2800" b="1" dirty="0" smtClean="0">
                <a:latin typeface="Times New Roman" pitchFamily="18" charset="0"/>
              </a:rPr>
              <a:t>Változó költség: </a:t>
            </a:r>
            <a:r>
              <a:rPr lang="hu-HU" sz="2800" b="1" dirty="0" smtClean="0">
                <a:solidFill>
                  <a:srgbClr val="00B050"/>
                </a:solidFill>
                <a:latin typeface="Times New Roman" pitchFamily="18" charset="0"/>
              </a:rPr>
              <a:t>VC</a:t>
            </a:r>
            <a:r>
              <a:rPr lang="hu-HU" sz="2800" b="1" dirty="0" smtClean="0">
                <a:latin typeface="Times New Roman" pitchFamily="18" charset="0"/>
              </a:rPr>
              <a:t>(q)=</a:t>
            </a:r>
            <a:r>
              <a:rPr lang="hu-HU" sz="2800" b="1" dirty="0">
                <a:latin typeface="Times New Roman" pitchFamily="18" charset="0"/>
              </a:rPr>
              <a:t>P</a:t>
            </a:r>
            <a:r>
              <a:rPr lang="hu-HU" sz="2800" b="1" baseline="-25000" dirty="0" smtClean="0">
                <a:latin typeface="Times New Roman" pitchFamily="18" charset="0"/>
              </a:rPr>
              <a:t>L</a:t>
            </a:r>
            <a:r>
              <a:rPr lang="hu-HU" sz="2800" b="1" dirty="0" smtClean="0">
                <a:latin typeface="Times New Roman" pitchFamily="18" charset="0"/>
              </a:rPr>
              <a:t>L</a:t>
            </a:r>
            <a:endParaRPr lang="hu-HU" sz="2800" b="1" baseline="-25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sz="2800" b="1" dirty="0" smtClean="0">
                <a:latin typeface="Times New Roman" pitchFamily="18" charset="0"/>
              </a:rPr>
              <a:t>Teljes költség: </a:t>
            </a:r>
            <a:r>
              <a:rPr lang="hu-HU" sz="2800" b="1" dirty="0" smtClean="0">
                <a:solidFill>
                  <a:srgbClr val="FF0000"/>
                </a:solidFill>
                <a:latin typeface="Times New Roman" pitchFamily="18" charset="0"/>
              </a:rPr>
              <a:t>TC</a:t>
            </a:r>
            <a:r>
              <a:rPr lang="hu-HU" sz="2800" b="1" dirty="0" smtClean="0">
                <a:latin typeface="Times New Roman" pitchFamily="18" charset="0"/>
              </a:rPr>
              <a:t>(q)=P</a:t>
            </a:r>
            <a:r>
              <a:rPr lang="hu-HU" sz="2800" b="1" baseline="-25000" dirty="0" smtClean="0">
                <a:latin typeface="Times New Roman" pitchFamily="18" charset="0"/>
              </a:rPr>
              <a:t>K</a:t>
            </a:r>
            <a:r>
              <a:rPr lang="hu-HU" sz="2800" b="1" dirty="0" smtClean="0">
                <a:latin typeface="Times New Roman" pitchFamily="18" charset="0"/>
              </a:rPr>
              <a:t>K +P</a:t>
            </a:r>
            <a:r>
              <a:rPr lang="hu-HU" sz="2800" b="1" baseline="-25000" dirty="0" smtClean="0">
                <a:latin typeface="Times New Roman" pitchFamily="18" charset="0"/>
              </a:rPr>
              <a:t>L</a:t>
            </a:r>
            <a:r>
              <a:rPr lang="hu-HU" sz="2800" b="1" dirty="0" smtClean="0">
                <a:latin typeface="Times New Roman" pitchFamily="18" charset="0"/>
              </a:rPr>
              <a:t>L</a:t>
            </a:r>
          </a:p>
          <a:p>
            <a:pPr eaLnBrk="1" hangingPunct="1">
              <a:lnSpc>
                <a:spcPct val="80000"/>
              </a:lnSpc>
            </a:pPr>
            <a:r>
              <a:rPr lang="hu-HU" sz="2800" b="1" dirty="0" smtClean="0">
                <a:latin typeface="Times New Roman" pitchFamily="18" charset="0"/>
              </a:rPr>
              <a:t>Határköltség </a:t>
            </a:r>
            <a:r>
              <a:rPr lang="hu-HU" sz="2800" b="1" dirty="0" smtClean="0">
                <a:solidFill>
                  <a:srgbClr val="FF0000"/>
                </a:solidFill>
                <a:latin typeface="Times New Roman" pitchFamily="18" charset="0"/>
              </a:rPr>
              <a:t>MC</a:t>
            </a:r>
            <a:r>
              <a:rPr lang="hu-HU" sz="2800" b="1" dirty="0" smtClean="0">
                <a:latin typeface="Times New Roman" pitchFamily="18" charset="0"/>
              </a:rPr>
              <a:t>=</a:t>
            </a:r>
            <a:r>
              <a:rPr lang="hu-HU" sz="2800" b="1" dirty="0" err="1" smtClean="0">
                <a:latin typeface="Times New Roman" pitchFamily="18" charset="0"/>
              </a:rPr>
              <a:t>dTC</a:t>
            </a:r>
            <a:r>
              <a:rPr lang="hu-HU" sz="2800" b="1" dirty="0" smtClean="0">
                <a:latin typeface="Times New Roman" pitchFamily="18" charset="0"/>
              </a:rPr>
              <a:t>/</a:t>
            </a:r>
            <a:r>
              <a:rPr lang="hu-HU" sz="2800" b="1" dirty="0" err="1" smtClean="0">
                <a:latin typeface="Times New Roman" pitchFamily="18" charset="0"/>
              </a:rPr>
              <a:t>dq</a:t>
            </a:r>
            <a:r>
              <a:rPr lang="hu-HU" sz="2800" b="1" dirty="0" smtClean="0">
                <a:latin typeface="Times New Roman" pitchFamily="18" charset="0"/>
              </a:rPr>
              <a:t>=</a:t>
            </a:r>
            <a:r>
              <a:rPr lang="hu-HU" sz="2800" b="1" dirty="0" err="1" smtClean="0">
                <a:latin typeface="Times New Roman" pitchFamily="18" charset="0"/>
              </a:rPr>
              <a:t>dVC</a:t>
            </a:r>
            <a:r>
              <a:rPr lang="hu-HU" sz="2800" b="1" dirty="0" smtClean="0">
                <a:latin typeface="Times New Roman" pitchFamily="18" charset="0"/>
              </a:rPr>
              <a:t>/</a:t>
            </a:r>
            <a:r>
              <a:rPr lang="hu-HU" sz="2800" b="1" dirty="0" err="1" smtClean="0">
                <a:latin typeface="Times New Roman" pitchFamily="18" charset="0"/>
              </a:rPr>
              <a:t>dq</a:t>
            </a:r>
            <a:endParaRPr lang="hu-HU" sz="28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sz="2800" b="1" dirty="0" smtClean="0">
                <a:latin typeface="Times New Roman" pitchFamily="18" charset="0"/>
              </a:rPr>
              <a:t>Átlagos költségek: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800" b="1" dirty="0" smtClean="0">
                <a:solidFill>
                  <a:srgbClr val="FF0000"/>
                </a:solidFill>
              </a:rPr>
              <a:t>                                              		</a:t>
            </a:r>
            <a:r>
              <a:rPr lang="hu-HU" sz="2800" b="1" dirty="0" smtClean="0">
                <a:solidFill>
                  <a:srgbClr val="FF0000"/>
                </a:solidFill>
                <a:latin typeface="Times New Roman" pitchFamily="18" charset="0"/>
              </a:rPr>
              <a:t>AFC</a:t>
            </a:r>
            <a:r>
              <a:rPr lang="hu-HU" sz="2800" b="1" dirty="0" smtClean="0">
                <a:latin typeface="Times New Roman" pitchFamily="18" charset="0"/>
              </a:rPr>
              <a:t>=FC/q,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800" b="1" dirty="0" smtClean="0">
                <a:solidFill>
                  <a:srgbClr val="FF0000"/>
                </a:solidFill>
                <a:latin typeface="Times New Roman" pitchFamily="18" charset="0"/>
              </a:rPr>
              <a:t>                                 	AVC</a:t>
            </a:r>
            <a:r>
              <a:rPr lang="hu-HU" sz="2800" b="1" dirty="0" smtClean="0">
                <a:latin typeface="Times New Roman" pitchFamily="18" charset="0"/>
              </a:rPr>
              <a:t>=VC/q,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800" b="1" dirty="0" smtClean="0">
                <a:latin typeface="Times New Roman" pitchFamily="18" charset="0"/>
              </a:rPr>
              <a:t>                                         </a:t>
            </a:r>
            <a:r>
              <a:rPr lang="hu-HU" sz="2800" b="1" dirty="0" smtClean="0">
                <a:solidFill>
                  <a:srgbClr val="FF0000"/>
                </a:solidFill>
                <a:latin typeface="Times New Roman" pitchFamily="18" charset="0"/>
              </a:rPr>
              <a:t>AC</a:t>
            </a:r>
            <a:r>
              <a:rPr lang="hu-HU" sz="2800" b="1" dirty="0" smtClean="0">
                <a:latin typeface="Times New Roman" pitchFamily="18" charset="0"/>
              </a:rPr>
              <a:t>=TC/q</a:t>
            </a:r>
            <a:r>
              <a:rPr lang="hu-HU" sz="2000" b="1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hu-HU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000" b="1" baseline="-25000" dirty="0" smtClean="0"/>
              <a:t>     </a:t>
            </a:r>
          </a:p>
          <a:p>
            <a:pPr eaLnBrk="1" hangingPunct="1">
              <a:lnSpc>
                <a:spcPct val="80000"/>
              </a:lnSpc>
            </a:pPr>
            <a:endParaRPr lang="hu-HU" sz="2000" b="1" baseline="-25000" dirty="0" smtClean="0"/>
          </a:p>
          <a:p>
            <a:pPr eaLnBrk="1" hangingPunct="1">
              <a:lnSpc>
                <a:spcPct val="80000"/>
              </a:lnSpc>
            </a:pPr>
            <a:endParaRPr lang="hu-HU" sz="1800" b="1" baseline="-25000" dirty="0" smtClean="0"/>
          </a:p>
          <a:p>
            <a:pPr eaLnBrk="1" hangingPunct="1">
              <a:lnSpc>
                <a:spcPct val="80000"/>
              </a:lnSpc>
            </a:pPr>
            <a:endParaRPr lang="hu-HU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Line 2"/>
          <p:cNvSpPr>
            <a:spLocks noChangeShapeType="1"/>
          </p:cNvSpPr>
          <p:nvPr/>
        </p:nvSpPr>
        <p:spPr bwMode="auto">
          <a:xfrm flipV="1">
            <a:off x="1143000" y="2286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07" name="Line 3"/>
          <p:cNvSpPr>
            <a:spLocks noChangeShapeType="1"/>
          </p:cNvSpPr>
          <p:nvPr/>
        </p:nvSpPr>
        <p:spPr bwMode="auto">
          <a:xfrm>
            <a:off x="1143000" y="3581400"/>
            <a:ext cx="6248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08" name="Arc 4"/>
          <p:cNvSpPr>
            <a:spLocks/>
          </p:cNvSpPr>
          <p:nvPr/>
        </p:nvSpPr>
        <p:spPr bwMode="auto">
          <a:xfrm rot="10685394" flipV="1">
            <a:off x="1144588" y="2352675"/>
            <a:ext cx="2590800" cy="1227138"/>
          </a:xfrm>
          <a:custGeom>
            <a:avLst/>
            <a:gdLst>
              <a:gd name="T0" fmla="*/ 2147483647 w 21600"/>
              <a:gd name="T1" fmla="*/ 0 h 21498"/>
              <a:gd name="T2" fmla="*/ 2147483647 w 21600"/>
              <a:gd name="T3" fmla="*/ 2147483647 h 21498"/>
              <a:gd name="T4" fmla="*/ 0 w 21600"/>
              <a:gd name="T5" fmla="*/ 2147483647 h 21498"/>
              <a:gd name="T6" fmla="*/ 0 60000 65536"/>
              <a:gd name="T7" fmla="*/ 0 60000 65536"/>
              <a:gd name="T8" fmla="*/ 0 60000 65536"/>
              <a:gd name="T9" fmla="*/ 0 w 21600"/>
              <a:gd name="T10" fmla="*/ 0 h 21498"/>
              <a:gd name="T11" fmla="*/ 21600 w 21600"/>
              <a:gd name="T12" fmla="*/ 21498 h 214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98" fill="none" extrusionOk="0">
                <a:moveTo>
                  <a:pt x="2096" y="-1"/>
                </a:moveTo>
                <a:cubicBezTo>
                  <a:pt x="13161" y="1078"/>
                  <a:pt x="21600" y="10380"/>
                  <a:pt x="21600" y="21498"/>
                </a:cubicBezTo>
              </a:path>
              <a:path w="21600" h="21498" stroke="0" extrusionOk="0">
                <a:moveTo>
                  <a:pt x="2096" y="-1"/>
                </a:moveTo>
                <a:cubicBezTo>
                  <a:pt x="13161" y="1078"/>
                  <a:pt x="21600" y="10380"/>
                  <a:pt x="21600" y="21498"/>
                </a:cubicBezTo>
                <a:lnTo>
                  <a:pt x="0" y="21498"/>
                </a:lnTo>
                <a:lnTo>
                  <a:pt x="2096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98309" name="Arc 5"/>
          <p:cNvSpPr>
            <a:spLocks/>
          </p:cNvSpPr>
          <p:nvPr/>
        </p:nvSpPr>
        <p:spPr bwMode="auto">
          <a:xfrm flipV="1">
            <a:off x="2449060" y="639271"/>
            <a:ext cx="3048000" cy="1674812"/>
          </a:xfrm>
          <a:custGeom>
            <a:avLst/>
            <a:gdLst>
              <a:gd name="T0" fmla="*/ 2147483647 w 21169"/>
              <a:gd name="T1" fmla="*/ 0 h 20516"/>
              <a:gd name="T2" fmla="*/ 2147483647 w 21169"/>
              <a:gd name="T3" fmla="*/ 2147483647 h 20516"/>
              <a:gd name="T4" fmla="*/ 0 w 21169"/>
              <a:gd name="T5" fmla="*/ 2147483647 h 20516"/>
              <a:gd name="T6" fmla="*/ 0 60000 65536"/>
              <a:gd name="T7" fmla="*/ 0 60000 65536"/>
              <a:gd name="T8" fmla="*/ 0 60000 65536"/>
              <a:gd name="T9" fmla="*/ 0 w 21169"/>
              <a:gd name="T10" fmla="*/ 0 h 20516"/>
              <a:gd name="T11" fmla="*/ 21169 w 21169"/>
              <a:gd name="T12" fmla="*/ 20516 h 205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9" h="20516" fill="none" extrusionOk="0">
                <a:moveTo>
                  <a:pt x="6756" y="-1"/>
                </a:moveTo>
                <a:cubicBezTo>
                  <a:pt x="14125" y="2426"/>
                  <a:pt x="19626" y="8618"/>
                  <a:pt x="21168" y="16222"/>
                </a:cubicBezTo>
              </a:path>
              <a:path w="21169" h="20516" stroke="0" extrusionOk="0">
                <a:moveTo>
                  <a:pt x="6756" y="-1"/>
                </a:moveTo>
                <a:cubicBezTo>
                  <a:pt x="14125" y="2426"/>
                  <a:pt x="19626" y="8618"/>
                  <a:pt x="21168" y="16222"/>
                </a:cubicBezTo>
                <a:lnTo>
                  <a:pt x="0" y="20516"/>
                </a:lnTo>
                <a:lnTo>
                  <a:pt x="6756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98310" name="Arc 6"/>
          <p:cNvSpPr>
            <a:spLocks/>
          </p:cNvSpPr>
          <p:nvPr/>
        </p:nvSpPr>
        <p:spPr bwMode="auto">
          <a:xfrm rot="10796748" flipV="1">
            <a:off x="1143000" y="1674813"/>
            <a:ext cx="2743200" cy="989012"/>
          </a:xfrm>
          <a:custGeom>
            <a:avLst/>
            <a:gdLst>
              <a:gd name="T0" fmla="*/ 2147483647 w 21600"/>
              <a:gd name="T1" fmla="*/ 0 h 19903"/>
              <a:gd name="T2" fmla="*/ 2147483647 w 21600"/>
              <a:gd name="T3" fmla="*/ 2147483647 h 19903"/>
              <a:gd name="T4" fmla="*/ 0 w 21600"/>
              <a:gd name="T5" fmla="*/ 2147483647 h 19903"/>
              <a:gd name="T6" fmla="*/ 0 60000 65536"/>
              <a:gd name="T7" fmla="*/ 0 60000 65536"/>
              <a:gd name="T8" fmla="*/ 0 60000 65536"/>
              <a:gd name="T9" fmla="*/ 0 w 21600"/>
              <a:gd name="T10" fmla="*/ 0 h 19903"/>
              <a:gd name="T11" fmla="*/ 21600 w 21600"/>
              <a:gd name="T12" fmla="*/ 19903 h 199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903" fill="none" extrusionOk="0">
                <a:moveTo>
                  <a:pt x="8392" y="-1"/>
                </a:moveTo>
                <a:cubicBezTo>
                  <a:pt x="16396" y="3374"/>
                  <a:pt x="21600" y="11216"/>
                  <a:pt x="21600" y="19903"/>
                </a:cubicBezTo>
              </a:path>
              <a:path w="21600" h="19903" stroke="0" extrusionOk="0">
                <a:moveTo>
                  <a:pt x="8392" y="-1"/>
                </a:moveTo>
                <a:cubicBezTo>
                  <a:pt x="16396" y="3374"/>
                  <a:pt x="21600" y="11216"/>
                  <a:pt x="21600" y="19903"/>
                </a:cubicBezTo>
                <a:lnTo>
                  <a:pt x="0" y="19903"/>
                </a:lnTo>
                <a:lnTo>
                  <a:pt x="8392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98311" name="Arc 7"/>
          <p:cNvSpPr>
            <a:spLocks/>
          </p:cNvSpPr>
          <p:nvPr/>
        </p:nvSpPr>
        <p:spPr bwMode="auto">
          <a:xfrm flipV="1">
            <a:off x="2590800" y="533400"/>
            <a:ext cx="2438400" cy="1143000"/>
          </a:xfrm>
          <a:custGeom>
            <a:avLst/>
            <a:gdLst>
              <a:gd name="T0" fmla="*/ 2147483647 w 21600"/>
              <a:gd name="T1" fmla="*/ 0 h 21536"/>
              <a:gd name="T2" fmla="*/ 2147483647 w 21600"/>
              <a:gd name="T3" fmla="*/ 2147483647 h 21536"/>
              <a:gd name="T4" fmla="*/ 0 w 21600"/>
              <a:gd name="T5" fmla="*/ 2147483647 h 21536"/>
              <a:gd name="T6" fmla="*/ 0 60000 65536"/>
              <a:gd name="T7" fmla="*/ 0 60000 65536"/>
              <a:gd name="T8" fmla="*/ 0 60000 65536"/>
              <a:gd name="T9" fmla="*/ 0 w 21600"/>
              <a:gd name="T10" fmla="*/ 0 h 21536"/>
              <a:gd name="T11" fmla="*/ 21600 w 21600"/>
              <a:gd name="T12" fmla="*/ 21536 h 21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36" fill="none" extrusionOk="0">
                <a:moveTo>
                  <a:pt x="1664" y="0"/>
                </a:moveTo>
                <a:cubicBezTo>
                  <a:pt x="12914" y="870"/>
                  <a:pt x="21600" y="10252"/>
                  <a:pt x="21600" y="21536"/>
                </a:cubicBezTo>
              </a:path>
              <a:path w="21600" h="21536" stroke="0" extrusionOk="0">
                <a:moveTo>
                  <a:pt x="1664" y="0"/>
                </a:moveTo>
                <a:cubicBezTo>
                  <a:pt x="12914" y="870"/>
                  <a:pt x="21600" y="10252"/>
                  <a:pt x="21600" y="21536"/>
                </a:cubicBezTo>
                <a:lnTo>
                  <a:pt x="0" y="21536"/>
                </a:lnTo>
                <a:lnTo>
                  <a:pt x="1664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>
            <a:off x="1143000" y="2590800"/>
            <a:ext cx="47244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13" name="Line 9"/>
          <p:cNvSpPr>
            <a:spLocks noChangeShapeType="1"/>
          </p:cNvSpPr>
          <p:nvPr/>
        </p:nvSpPr>
        <p:spPr bwMode="auto">
          <a:xfrm flipV="1">
            <a:off x="1143000" y="3810000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14" name="Line 10"/>
          <p:cNvSpPr>
            <a:spLocks noChangeShapeType="1"/>
          </p:cNvSpPr>
          <p:nvPr/>
        </p:nvSpPr>
        <p:spPr bwMode="auto">
          <a:xfrm>
            <a:off x="1143000" y="6400800"/>
            <a:ext cx="6248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15" name="Arc 11"/>
          <p:cNvSpPr>
            <a:spLocks/>
          </p:cNvSpPr>
          <p:nvPr/>
        </p:nvSpPr>
        <p:spPr bwMode="auto">
          <a:xfrm rot="10800000">
            <a:off x="1295400" y="4267200"/>
            <a:ext cx="3200400" cy="2057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98316" name="Arc 12"/>
          <p:cNvSpPr>
            <a:spLocks/>
          </p:cNvSpPr>
          <p:nvPr/>
        </p:nvSpPr>
        <p:spPr bwMode="auto">
          <a:xfrm rot="10544590">
            <a:off x="2327275" y="4081463"/>
            <a:ext cx="1939925" cy="1833562"/>
          </a:xfrm>
          <a:custGeom>
            <a:avLst/>
            <a:gdLst>
              <a:gd name="T0" fmla="*/ 2147483647 w 21600"/>
              <a:gd name="T1" fmla="*/ 0 h 21664"/>
              <a:gd name="T2" fmla="*/ 2147483647 w 21600"/>
              <a:gd name="T3" fmla="*/ 2147483647 h 21664"/>
              <a:gd name="T4" fmla="*/ 0 w 21600"/>
              <a:gd name="T5" fmla="*/ 2147483647 h 21664"/>
              <a:gd name="T6" fmla="*/ 0 60000 65536"/>
              <a:gd name="T7" fmla="*/ 0 60000 65536"/>
              <a:gd name="T8" fmla="*/ 0 60000 65536"/>
              <a:gd name="T9" fmla="*/ 0 w 21600"/>
              <a:gd name="T10" fmla="*/ 0 h 21664"/>
              <a:gd name="T11" fmla="*/ 21600 w 21600"/>
              <a:gd name="T12" fmla="*/ 21664 h 216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64" fill="none" extrusionOk="0">
                <a:moveTo>
                  <a:pt x="2552" y="0"/>
                </a:moveTo>
                <a:cubicBezTo>
                  <a:pt x="13418" y="1293"/>
                  <a:pt x="21600" y="10507"/>
                  <a:pt x="21600" y="21449"/>
                </a:cubicBezTo>
                <a:cubicBezTo>
                  <a:pt x="21600" y="21520"/>
                  <a:pt x="21599" y="21592"/>
                  <a:pt x="21598" y="21663"/>
                </a:cubicBezTo>
              </a:path>
              <a:path w="21600" h="21664" stroke="0" extrusionOk="0">
                <a:moveTo>
                  <a:pt x="2552" y="0"/>
                </a:moveTo>
                <a:cubicBezTo>
                  <a:pt x="13418" y="1293"/>
                  <a:pt x="21600" y="10507"/>
                  <a:pt x="21600" y="21449"/>
                </a:cubicBezTo>
                <a:cubicBezTo>
                  <a:pt x="21600" y="21520"/>
                  <a:pt x="21599" y="21592"/>
                  <a:pt x="21598" y="21663"/>
                </a:cubicBezTo>
                <a:lnTo>
                  <a:pt x="0" y="21449"/>
                </a:lnTo>
                <a:lnTo>
                  <a:pt x="2552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98317" name="Arc 13"/>
          <p:cNvSpPr>
            <a:spLocks/>
          </p:cNvSpPr>
          <p:nvPr/>
        </p:nvSpPr>
        <p:spPr bwMode="auto">
          <a:xfrm rot="10770186">
            <a:off x="2819400" y="4038600"/>
            <a:ext cx="1828800" cy="1371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98318" name="Arc 14"/>
          <p:cNvSpPr>
            <a:spLocks/>
          </p:cNvSpPr>
          <p:nvPr/>
        </p:nvSpPr>
        <p:spPr bwMode="auto">
          <a:xfrm flipV="1">
            <a:off x="4495800" y="3962400"/>
            <a:ext cx="1524000" cy="1447800"/>
          </a:xfrm>
          <a:custGeom>
            <a:avLst/>
            <a:gdLst>
              <a:gd name="T0" fmla="*/ 0 w 21128"/>
              <a:gd name="T1" fmla="*/ 0 h 21600"/>
              <a:gd name="T2" fmla="*/ 2147483647 w 21128"/>
              <a:gd name="T3" fmla="*/ 2147483647 h 21600"/>
              <a:gd name="T4" fmla="*/ 0 w 21128"/>
              <a:gd name="T5" fmla="*/ 2147483647 h 21600"/>
              <a:gd name="T6" fmla="*/ 0 60000 65536"/>
              <a:gd name="T7" fmla="*/ 0 60000 65536"/>
              <a:gd name="T8" fmla="*/ 0 60000 65536"/>
              <a:gd name="T9" fmla="*/ 0 w 21128"/>
              <a:gd name="T10" fmla="*/ 0 h 21600"/>
              <a:gd name="T11" fmla="*/ 21128 w 2112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8" h="21600" fill="none" extrusionOk="0">
                <a:moveTo>
                  <a:pt x="-1" y="0"/>
                </a:moveTo>
                <a:cubicBezTo>
                  <a:pt x="10198" y="0"/>
                  <a:pt x="19006" y="7132"/>
                  <a:pt x="21127" y="17108"/>
                </a:cubicBezTo>
              </a:path>
              <a:path w="21128" h="21600" stroke="0" extrusionOk="0">
                <a:moveTo>
                  <a:pt x="-1" y="0"/>
                </a:moveTo>
                <a:cubicBezTo>
                  <a:pt x="10198" y="0"/>
                  <a:pt x="19006" y="7132"/>
                  <a:pt x="21127" y="1710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98319" name="Arc 15"/>
          <p:cNvSpPr>
            <a:spLocks/>
          </p:cNvSpPr>
          <p:nvPr/>
        </p:nvSpPr>
        <p:spPr bwMode="auto">
          <a:xfrm flipV="1">
            <a:off x="4114800" y="4191000"/>
            <a:ext cx="2286000" cy="1676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8320" name="Arc 16"/>
          <p:cNvSpPr>
            <a:spLocks/>
          </p:cNvSpPr>
          <p:nvPr/>
        </p:nvSpPr>
        <p:spPr bwMode="auto">
          <a:xfrm rot="-10676528">
            <a:off x="1524000" y="5405438"/>
            <a:ext cx="1525588" cy="838200"/>
          </a:xfrm>
          <a:custGeom>
            <a:avLst/>
            <a:gdLst>
              <a:gd name="T0" fmla="*/ 0 w 21599"/>
              <a:gd name="T1" fmla="*/ 0 h 21600"/>
              <a:gd name="T2" fmla="*/ 2147483647 w 21599"/>
              <a:gd name="T3" fmla="*/ 2147483647 h 21600"/>
              <a:gd name="T4" fmla="*/ 0 w 21599"/>
              <a:gd name="T5" fmla="*/ 2147483647 h 21600"/>
              <a:gd name="T6" fmla="*/ 0 60000 65536"/>
              <a:gd name="T7" fmla="*/ 0 60000 65536"/>
              <a:gd name="T8" fmla="*/ 0 60000 65536"/>
              <a:gd name="T9" fmla="*/ 0 w 21599"/>
              <a:gd name="T10" fmla="*/ 0 h 21600"/>
              <a:gd name="T11" fmla="*/ 21599 w 2159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9" h="21600" fill="none" extrusionOk="0">
                <a:moveTo>
                  <a:pt x="-1" y="0"/>
                </a:moveTo>
                <a:cubicBezTo>
                  <a:pt x="11867" y="0"/>
                  <a:pt x="21512" y="9574"/>
                  <a:pt x="21599" y="21441"/>
                </a:cubicBezTo>
              </a:path>
              <a:path w="21599" h="21600" stroke="0" extrusionOk="0">
                <a:moveTo>
                  <a:pt x="-1" y="0"/>
                </a:moveTo>
                <a:cubicBezTo>
                  <a:pt x="11867" y="0"/>
                  <a:pt x="21512" y="9574"/>
                  <a:pt x="21599" y="2144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98321" name="Arc 17"/>
          <p:cNvSpPr>
            <a:spLocks/>
          </p:cNvSpPr>
          <p:nvPr/>
        </p:nvSpPr>
        <p:spPr bwMode="auto">
          <a:xfrm flipV="1">
            <a:off x="2971800" y="3886200"/>
            <a:ext cx="2133600" cy="2362200"/>
          </a:xfrm>
          <a:custGeom>
            <a:avLst/>
            <a:gdLst>
              <a:gd name="T0" fmla="*/ 0 w 21456"/>
              <a:gd name="T1" fmla="*/ 0 h 21600"/>
              <a:gd name="T2" fmla="*/ 2147483647 w 21456"/>
              <a:gd name="T3" fmla="*/ 2147483647 h 21600"/>
              <a:gd name="T4" fmla="*/ 0 w 21456"/>
              <a:gd name="T5" fmla="*/ 2147483647 h 21600"/>
              <a:gd name="T6" fmla="*/ 0 60000 65536"/>
              <a:gd name="T7" fmla="*/ 0 60000 65536"/>
              <a:gd name="T8" fmla="*/ 0 60000 65536"/>
              <a:gd name="T9" fmla="*/ 0 w 21456"/>
              <a:gd name="T10" fmla="*/ 0 h 21600"/>
              <a:gd name="T11" fmla="*/ 21456 w 2145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56" h="21600" fill="none" extrusionOk="0">
                <a:moveTo>
                  <a:pt x="-1" y="0"/>
                </a:moveTo>
                <a:cubicBezTo>
                  <a:pt x="10964" y="0"/>
                  <a:pt x="20189" y="8214"/>
                  <a:pt x="21455" y="19106"/>
                </a:cubicBezTo>
              </a:path>
              <a:path w="21456" h="21600" stroke="0" extrusionOk="0">
                <a:moveTo>
                  <a:pt x="-1" y="0"/>
                </a:moveTo>
                <a:cubicBezTo>
                  <a:pt x="10964" y="0"/>
                  <a:pt x="20189" y="8214"/>
                  <a:pt x="21455" y="1910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685800" y="76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C</a:t>
            </a:r>
          </a:p>
        </p:txBody>
      </p:sp>
      <p:sp>
        <p:nvSpPr>
          <p:cNvPr id="98323" name="Text Box 19"/>
          <p:cNvSpPr txBox="1">
            <a:spLocks noChangeArrowheads="1"/>
          </p:cNvSpPr>
          <p:nvPr/>
        </p:nvSpPr>
        <p:spPr bwMode="auto">
          <a:xfrm>
            <a:off x="7315200" y="3429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q</a:t>
            </a:r>
          </a:p>
        </p:txBody>
      </p:sp>
      <p:sp>
        <p:nvSpPr>
          <p:cNvPr id="98324" name="Text Box 20"/>
          <p:cNvSpPr txBox="1">
            <a:spLocks noChangeArrowheads="1"/>
          </p:cNvSpPr>
          <p:nvPr/>
        </p:nvSpPr>
        <p:spPr bwMode="auto">
          <a:xfrm>
            <a:off x="685800" y="3733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C</a:t>
            </a:r>
          </a:p>
        </p:txBody>
      </p:sp>
      <p:sp>
        <p:nvSpPr>
          <p:cNvPr id="98325" name="Text Box 21"/>
          <p:cNvSpPr txBox="1">
            <a:spLocks noChangeArrowheads="1"/>
          </p:cNvSpPr>
          <p:nvPr/>
        </p:nvSpPr>
        <p:spPr bwMode="auto">
          <a:xfrm>
            <a:off x="7315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q</a:t>
            </a:r>
          </a:p>
        </p:txBody>
      </p:sp>
      <p:sp>
        <p:nvSpPr>
          <p:cNvPr id="98326" name="Text Box 22"/>
          <p:cNvSpPr txBox="1">
            <a:spLocks noChangeArrowheads="1"/>
          </p:cNvSpPr>
          <p:nvPr/>
        </p:nvSpPr>
        <p:spPr bwMode="auto">
          <a:xfrm>
            <a:off x="5486400" y="2133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rgbClr val="CC0000"/>
                </a:solidFill>
                <a:latin typeface="Times New Roman" pitchFamily="18" charset="0"/>
              </a:rPr>
              <a:t>FC</a:t>
            </a:r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5334000" y="762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chemeClr val="accent2"/>
                </a:solidFill>
                <a:latin typeface="Times New Roman" pitchFamily="18" charset="0"/>
              </a:rPr>
              <a:t>VC</a:t>
            </a:r>
          </a:p>
        </p:txBody>
      </p:sp>
      <p:sp>
        <p:nvSpPr>
          <p:cNvPr id="98328" name="Text Box 24"/>
          <p:cNvSpPr txBox="1">
            <a:spLocks noChangeArrowheads="1"/>
          </p:cNvSpPr>
          <p:nvPr/>
        </p:nvSpPr>
        <p:spPr bwMode="auto">
          <a:xfrm>
            <a:off x="4419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TC</a:t>
            </a:r>
          </a:p>
        </p:txBody>
      </p:sp>
      <p:sp>
        <p:nvSpPr>
          <p:cNvPr id="98329" name="Text Box 25"/>
          <p:cNvSpPr txBox="1">
            <a:spLocks noChangeArrowheads="1"/>
          </p:cNvSpPr>
          <p:nvPr/>
        </p:nvSpPr>
        <p:spPr bwMode="auto">
          <a:xfrm>
            <a:off x="6400800" y="4038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chemeClr val="accent2"/>
                </a:solidFill>
                <a:latin typeface="Times New Roman" pitchFamily="18" charset="0"/>
              </a:rPr>
              <a:t>AVC</a:t>
            </a:r>
          </a:p>
        </p:txBody>
      </p:sp>
      <p:sp>
        <p:nvSpPr>
          <p:cNvPr id="98330" name="Text Box 26"/>
          <p:cNvSpPr txBox="1">
            <a:spLocks noChangeArrowheads="1"/>
          </p:cNvSpPr>
          <p:nvPr/>
        </p:nvSpPr>
        <p:spPr bwMode="auto">
          <a:xfrm>
            <a:off x="4419600" y="3962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rgbClr val="006600"/>
                </a:solidFill>
                <a:latin typeface="Times New Roman" pitchFamily="18" charset="0"/>
              </a:rPr>
              <a:t>MC</a:t>
            </a:r>
          </a:p>
        </p:txBody>
      </p:sp>
      <p:sp>
        <p:nvSpPr>
          <p:cNvPr id="98331" name="Text Box 27"/>
          <p:cNvSpPr txBox="1">
            <a:spLocks noChangeArrowheads="1"/>
          </p:cNvSpPr>
          <p:nvPr/>
        </p:nvSpPr>
        <p:spPr bwMode="auto">
          <a:xfrm>
            <a:off x="5562600" y="3886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AC</a:t>
            </a:r>
          </a:p>
        </p:txBody>
      </p:sp>
      <p:sp>
        <p:nvSpPr>
          <p:cNvPr id="98332" name="Text Box 28"/>
          <p:cNvSpPr txBox="1">
            <a:spLocks noChangeArrowheads="1"/>
          </p:cNvSpPr>
          <p:nvPr/>
        </p:nvSpPr>
        <p:spPr bwMode="auto">
          <a:xfrm>
            <a:off x="4419600" y="5943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>
                <a:solidFill>
                  <a:srgbClr val="CC0000"/>
                </a:solidFill>
                <a:latin typeface="Times New Roman" pitchFamily="18" charset="0"/>
              </a:rPr>
              <a:t>AFC</a:t>
            </a:r>
          </a:p>
        </p:txBody>
      </p:sp>
      <p:sp>
        <p:nvSpPr>
          <p:cNvPr id="98333" name="Oval 29"/>
          <p:cNvSpPr>
            <a:spLocks noChangeArrowheads="1"/>
          </p:cNvSpPr>
          <p:nvPr/>
        </p:nvSpPr>
        <p:spPr bwMode="auto">
          <a:xfrm>
            <a:off x="4495800" y="5334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8334" name="Oval 30"/>
          <p:cNvSpPr>
            <a:spLocks noChangeArrowheads="1"/>
          </p:cNvSpPr>
          <p:nvPr/>
        </p:nvSpPr>
        <p:spPr bwMode="auto">
          <a:xfrm>
            <a:off x="4114800" y="5791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8335" name="Line 31"/>
          <p:cNvSpPr>
            <a:spLocks noChangeShapeType="1"/>
          </p:cNvSpPr>
          <p:nvPr/>
        </p:nvSpPr>
        <p:spPr bwMode="auto">
          <a:xfrm flipH="1">
            <a:off x="4724400" y="5029200"/>
            <a:ext cx="2667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36" name="Line 32"/>
          <p:cNvSpPr>
            <a:spLocks noChangeShapeType="1"/>
          </p:cNvSpPr>
          <p:nvPr/>
        </p:nvSpPr>
        <p:spPr bwMode="auto">
          <a:xfrm flipH="1">
            <a:off x="4343400" y="5791200"/>
            <a:ext cx="3200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37" name="Text Box 33"/>
          <p:cNvSpPr txBox="1">
            <a:spLocks noChangeArrowheads="1"/>
          </p:cNvSpPr>
          <p:nvPr/>
        </p:nvSpPr>
        <p:spPr bwMode="auto">
          <a:xfrm>
            <a:off x="6934200" y="4648200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>
                <a:latin typeface="Times New Roman" pitchFamily="18" charset="0"/>
              </a:rPr>
              <a:t>üzem technikai optimuma</a:t>
            </a:r>
          </a:p>
        </p:txBody>
      </p:sp>
      <p:sp>
        <p:nvSpPr>
          <p:cNvPr id="98338" name="Text Box 34"/>
          <p:cNvSpPr txBox="1">
            <a:spLocks noChangeArrowheads="1"/>
          </p:cNvSpPr>
          <p:nvPr/>
        </p:nvSpPr>
        <p:spPr bwMode="auto">
          <a:xfrm>
            <a:off x="6934199" y="5394325"/>
            <a:ext cx="222892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hu-HU" sz="2000" b="1" dirty="0" smtClean="0">
                <a:latin typeface="Times New Roman" pitchFamily="18" charset="0"/>
              </a:rPr>
              <a:t>A változó tényező 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hu-HU" sz="2000" b="1" dirty="0" smtClean="0">
                <a:latin typeface="Times New Roman" pitchFamily="18" charset="0"/>
              </a:rPr>
              <a:t>technikai</a:t>
            </a:r>
            <a:endParaRPr lang="hu-HU" sz="2000" b="1" dirty="0">
              <a:latin typeface="Times New Roman" pitchFamily="18" charset="0"/>
            </a:endParaRP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hu-HU" sz="2000" b="1" dirty="0">
                <a:latin typeface="Times New Roman" pitchFamily="18" charset="0"/>
              </a:rPr>
              <a:t>optimuma</a:t>
            </a:r>
          </a:p>
        </p:txBody>
      </p:sp>
      <p:sp>
        <p:nvSpPr>
          <p:cNvPr id="98339" name="Line 35"/>
          <p:cNvSpPr>
            <a:spLocks noChangeShapeType="1"/>
          </p:cNvSpPr>
          <p:nvPr/>
        </p:nvSpPr>
        <p:spPr bwMode="auto">
          <a:xfrm>
            <a:off x="3048000" y="1676400"/>
            <a:ext cx="0" cy="4724400"/>
          </a:xfrm>
          <a:prstGeom prst="line">
            <a:avLst/>
          </a:prstGeom>
          <a:noFill/>
          <a:ln w="6350">
            <a:solidFill>
              <a:srgbClr val="00660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40" name="Line 36"/>
          <p:cNvSpPr>
            <a:spLocks noChangeShapeType="1"/>
          </p:cNvSpPr>
          <p:nvPr/>
        </p:nvSpPr>
        <p:spPr bwMode="auto">
          <a:xfrm flipV="1">
            <a:off x="1143000" y="1295400"/>
            <a:ext cx="4800600" cy="2286000"/>
          </a:xfrm>
          <a:prstGeom prst="line">
            <a:avLst/>
          </a:prstGeom>
          <a:noFill/>
          <a:ln w="635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41" name="Line 37"/>
          <p:cNvSpPr>
            <a:spLocks noChangeShapeType="1"/>
          </p:cNvSpPr>
          <p:nvPr/>
        </p:nvSpPr>
        <p:spPr bwMode="auto">
          <a:xfrm flipV="1">
            <a:off x="4191000" y="2133600"/>
            <a:ext cx="0" cy="4267200"/>
          </a:xfrm>
          <a:prstGeom prst="line">
            <a:avLst/>
          </a:prstGeom>
          <a:noFill/>
          <a:ln w="635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42" name="Line 38"/>
          <p:cNvSpPr>
            <a:spLocks noChangeShapeType="1"/>
          </p:cNvSpPr>
          <p:nvPr/>
        </p:nvSpPr>
        <p:spPr bwMode="auto">
          <a:xfrm flipV="1">
            <a:off x="1143000" y="685800"/>
            <a:ext cx="4191000" cy="28956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43" name="Line 39"/>
          <p:cNvSpPr>
            <a:spLocks noChangeShapeType="1"/>
          </p:cNvSpPr>
          <p:nvPr/>
        </p:nvSpPr>
        <p:spPr bwMode="auto">
          <a:xfrm>
            <a:off x="4572000" y="1219200"/>
            <a:ext cx="0" cy="51816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8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8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8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8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8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8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8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8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8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8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8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8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8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98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8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8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98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8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8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98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98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98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98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8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98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98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98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98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98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8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98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98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98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98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98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98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98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98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98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98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3" dur="500"/>
                                        <p:tgtEl>
                                          <p:spTgt spid="9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7" dur="500"/>
                                        <p:tgtEl>
                                          <p:spTgt spid="98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1" dur="500"/>
                                        <p:tgtEl>
                                          <p:spTgt spid="9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5" dur="500"/>
                                        <p:tgtEl>
                                          <p:spTgt spid="98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9" dur="500"/>
                                        <p:tgtEl>
                                          <p:spTgt spid="98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3" dur="500"/>
                                        <p:tgtEl>
                                          <p:spTgt spid="98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nimBg="1"/>
      <p:bldP spid="98307" grpId="0" animBg="1"/>
      <p:bldP spid="98308" grpId="0" animBg="1"/>
      <p:bldP spid="98309" grpId="0" animBg="1"/>
      <p:bldP spid="98310" grpId="0" animBg="1"/>
      <p:bldP spid="98311" grpId="0" animBg="1"/>
      <p:bldP spid="98312" grpId="0" animBg="1"/>
      <p:bldP spid="98313" grpId="0" animBg="1"/>
      <p:bldP spid="98314" grpId="0" animBg="1"/>
      <p:bldP spid="98315" grpId="0" animBg="1"/>
      <p:bldP spid="98316" grpId="0" animBg="1"/>
      <p:bldP spid="98317" grpId="0" animBg="1"/>
      <p:bldP spid="98318" grpId="0" animBg="1"/>
      <p:bldP spid="98319" grpId="0" animBg="1"/>
      <p:bldP spid="98320" grpId="0" animBg="1"/>
      <p:bldP spid="98321" grpId="0" animBg="1"/>
      <p:bldP spid="98322" grpId="0" autoUpdateAnimBg="0"/>
      <p:bldP spid="98323" grpId="0" autoUpdateAnimBg="0"/>
      <p:bldP spid="98324" grpId="0" autoUpdateAnimBg="0"/>
      <p:bldP spid="98325" grpId="0" autoUpdateAnimBg="0"/>
      <p:bldP spid="98326" grpId="0" autoUpdateAnimBg="0"/>
      <p:bldP spid="98327" grpId="0" autoUpdateAnimBg="0"/>
      <p:bldP spid="98328" grpId="0" autoUpdateAnimBg="0"/>
      <p:bldP spid="98329" grpId="0" autoUpdateAnimBg="0"/>
      <p:bldP spid="98330" grpId="0" autoUpdateAnimBg="0"/>
      <p:bldP spid="98331" grpId="0" autoUpdateAnimBg="0"/>
      <p:bldP spid="98332" grpId="0" autoUpdateAnimBg="0"/>
      <p:bldP spid="98333" grpId="0" animBg="1"/>
      <p:bldP spid="98334" grpId="0" animBg="1"/>
      <p:bldP spid="98335" grpId="0" animBg="1"/>
      <p:bldP spid="98336" grpId="0" animBg="1"/>
      <p:bldP spid="98337" grpId="0" autoUpdateAnimBg="0"/>
      <p:bldP spid="98338" grpId="0" build="p" autoUpdateAnimBg="0" advAuto="0"/>
      <p:bldP spid="98339" grpId="0" animBg="1"/>
      <p:bldP spid="98340" grpId="0" animBg="1"/>
      <p:bldP spid="98341" grpId="0" animBg="1"/>
      <p:bldP spid="98342" grpId="0" animBg="1"/>
      <p:bldP spid="983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8" name="Rectangle 7"/>
          <p:cNvSpPr>
            <a:spLocks noChangeArrowheads="1"/>
          </p:cNvSpPr>
          <p:nvPr/>
        </p:nvSpPr>
        <p:spPr bwMode="auto">
          <a:xfrm>
            <a:off x="1908175" y="4076700"/>
            <a:ext cx="4968875" cy="115252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099" name="Rectangle 6"/>
          <p:cNvSpPr>
            <a:spLocks noChangeArrowheads="1"/>
          </p:cNvSpPr>
          <p:nvPr/>
        </p:nvSpPr>
        <p:spPr bwMode="auto">
          <a:xfrm>
            <a:off x="1908175" y="2276475"/>
            <a:ext cx="4608513" cy="9366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200" b="1" smtClean="0">
                <a:latin typeface="Arial Black" pitchFamily="34" charset="0"/>
              </a:rPr>
              <a:t>A termelési függvény és a költségfüggvény összefüggései alapján:</a:t>
            </a:r>
          </a:p>
        </p:txBody>
      </p:sp>
      <p:sp>
        <p:nvSpPr>
          <p:cNvPr id="3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z="2500" smtClean="0"/>
              <a:t>az AVC ott minimális, ahol az AP</a:t>
            </a:r>
            <a:r>
              <a:rPr lang="hu-HU" sz="2500" baseline="-25000" smtClean="0"/>
              <a:t>L</a:t>
            </a:r>
            <a:r>
              <a:rPr lang="hu-HU" sz="2500" smtClean="0"/>
              <a:t> maximális</a:t>
            </a:r>
          </a:p>
          <a:p>
            <a:pPr eaLnBrk="1" hangingPunct="1"/>
            <a:endParaRPr lang="hu-HU" sz="2500" smtClean="0"/>
          </a:p>
          <a:p>
            <a:pPr eaLnBrk="1" hangingPunct="1"/>
            <a:endParaRPr lang="hu-HU" sz="2500" smtClean="0"/>
          </a:p>
          <a:p>
            <a:pPr eaLnBrk="1" hangingPunct="1"/>
            <a:endParaRPr lang="hu-HU" sz="2500" smtClean="0"/>
          </a:p>
          <a:p>
            <a:pPr eaLnBrk="1" hangingPunct="1"/>
            <a:r>
              <a:rPr lang="hu-HU" sz="2500" smtClean="0"/>
              <a:t>az MC ott minimális, ahol az MP</a:t>
            </a:r>
            <a:r>
              <a:rPr lang="hu-HU" sz="2500" baseline="-25000" smtClean="0"/>
              <a:t>L</a:t>
            </a:r>
            <a:r>
              <a:rPr lang="hu-HU" sz="2500" smtClean="0"/>
              <a:t> maximális</a:t>
            </a:r>
          </a:p>
          <a:p>
            <a:pPr eaLnBrk="1" hangingPunct="1"/>
            <a:endParaRPr lang="hu-HU" sz="2500" smtClean="0"/>
          </a:p>
          <a:p>
            <a:pPr eaLnBrk="1" hangingPunct="1"/>
            <a:endParaRPr lang="hu-HU" sz="2500" smtClean="0"/>
          </a:p>
          <a:p>
            <a:pPr eaLnBrk="1" hangingPunct="1"/>
            <a:endParaRPr lang="hu-HU" sz="2500" smtClean="0"/>
          </a:p>
          <a:p>
            <a:pPr eaLnBrk="1" hangingPunct="1"/>
            <a:r>
              <a:rPr lang="hu-HU" sz="2500" smtClean="0"/>
              <a:t>az AVC függvényt  és az AC függvényt a határköltség fügqvény  minimumpontjában metszi</a:t>
            </a:r>
          </a:p>
        </p:txBody>
      </p:sp>
      <p:graphicFrame>
        <p:nvGraphicFramePr>
          <p:cNvPr id="3096" name="Object 24"/>
          <p:cNvGraphicFramePr>
            <a:graphicFrameLocks noChangeAspect="1"/>
          </p:cNvGraphicFramePr>
          <p:nvPr/>
        </p:nvGraphicFramePr>
        <p:xfrm>
          <a:off x="2071688" y="2270125"/>
          <a:ext cx="37861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Equation" r:id="rId3" imgW="1892300" imgH="431800" progId="">
                  <p:embed/>
                </p:oleObj>
              </mc:Choice>
              <mc:Fallback>
                <p:oleObj name="Equation" r:id="rId3" imgW="1892300" imgH="4318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270125"/>
                        <a:ext cx="3786187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7" name="Object 25"/>
          <p:cNvGraphicFramePr>
            <a:graphicFrameLocks noChangeAspect="1"/>
          </p:cNvGraphicFramePr>
          <p:nvPr/>
        </p:nvGraphicFramePr>
        <p:xfrm>
          <a:off x="1979613" y="4005263"/>
          <a:ext cx="439261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Equation" r:id="rId5" imgW="2006600" imgH="431800" progId="">
                  <p:embed/>
                </p:oleObj>
              </mc:Choice>
              <mc:Fallback>
                <p:oleObj name="Equation" r:id="rId5" imgW="2006600" imgH="4318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005263"/>
                        <a:ext cx="4392612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b="1" dirty="0" smtClean="0">
                <a:latin typeface="Times New Roman" pitchFamily="18" charset="0"/>
              </a:rPr>
              <a:t>Példa rövidtávú költségfüggvényre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167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z="2800" dirty="0" smtClean="0">
                <a:latin typeface="Times New Roman" pitchFamily="18" charset="0"/>
              </a:rPr>
              <a:t>Egy vállalat teljes költség függvénye: 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800" dirty="0" smtClean="0">
                <a:latin typeface="Times New Roman" pitchFamily="18" charset="0"/>
              </a:rPr>
              <a:t>TC=-Q</a:t>
            </a:r>
            <a:r>
              <a:rPr lang="hu-HU" sz="2800" baseline="30000" dirty="0" smtClean="0">
                <a:latin typeface="Times New Roman" pitchFamily="18" charset="0"/>
              </a:rPr>
              <a:t>3</a:t>
            </a:r>
            <a:r>
              <a:rPr lang="hu-HU" sz="2800" dirty="0" smtClean="0">
                <a:latin typeface="Times New Roman" pitchFamily="18" charset="0"/>
              </a:rPr>
              <a:t>+15Q</a:t>
            </a:r>
            <a:r>
              <a:rPr lang="hu-HU" sz="2800" baseline="30000" dirty="0" smtClean="0">
                <a:latin typeface="Times New Roman" pitchFamily="18" charset="0"/>
              </a:rPr>
              <a:t>2</a:t>
            </a:r>
            <a:r>
              <a:rPr lang="hu-HU" sz="2800" dirty="0" smtClean="0">
                <a:latin typeface="Times New Roman" pitchFamily="18" charset="0"/>
              </a:rPr>
              <a:t>+500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800" dirty="0" smtClean="0">
                <a:latin typeface="Times New Roman" pitchFamily="18" charset="0"/>
              </a:rPr>
              <a:t>Írja fel a többi rövid távú költségfüggvényt!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6724E-E0D8-49F8-B669-510291D7E8D1}" type="slidenum">
              <a:rPr lang="hu-HU"/>
              <a:pPr>
                <a:defRPr/>
              </a:pPr>
              <a:t>7</a:t>
            </a:fld>
            <a:endParaRPr lang="hu-HU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827088" y="3284538"/>
            <a:ext cx="6408737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dirty="0">
                <a:latin typeface="Times New Roman" pitchFamily="18" charset="0"/>
              </a:rPr>
              <a:t>VC= -Q</a:t>
            </a:r>
            <a:r>
              <a:rPr lang="hu-HU" sz="2800" baseline="30000" dirty="0">
                <a:latin typeface="Times New Roman" pitchFamily="18" charset="0"/>
              </a:rPr>
              <a:t>3</a:t>
            </a:r>
            <a:r>
              <a:rPr lang="hu-HU" sz="2800" dirty="0">
                <a:latin typeface="Times New Roman" pitchFamily="18" charset="0"/>
              </a:rPr>
              <a:t>+15Q</a:t>
            </a:r>
            <a:r>
              <a:rPr lang="hu-HU" sz="2800" baseline="30000" dirty="0">
                <a:latin typeface="Times New Roman" pitchFamily="18" charset="0"/>
              </a:rPr>
              <a:t>2     </a:t>
            </a:r>
            <a:r>
              <a:rPr lang="hu-HU" sz="2800" dirty="0">
                <a:latin typeface="Times New Roman" pitchFamily="18" charset="0"/>
              </a:rPr>
              <a:t>AVC=VC/Q=-Q</a:t>
            </a:r>
            <a:r>
              <a:rPr lang="hu-HU" sz="2800" baseline="30000" dirty="0">
                <a:latin typeface="Times New Roman" pitchFamily="18" charset="0"/>
              </a:rPr>
              <a:t>2</a:t>
            </a:r>
            <a:r>
              <a:rPr lang="hu-HU" sz="2800" dirty="0">
                <a:latin typeface="Times New Roman" pitchFamily="18" charset="0"/>
              </a:rPr>
              <a:t>+15Q</a:t>
            </a:r>
          </a:p>
          <a:p>
            <a:pPr>
              <a:spcBef>
                <a:spcPct val="50000"/>
              </a:spcBef>
            </a:pPr>
            <a:r>
              <a:rPr lang="hu-HU" sz="2800" dirty="0">
                <a:latin typeface="Times New Roman" pitchFamily="18" charset="0"/>
              </a:rPr>
              <a:t>FC=500    AFC=FC/Q=500/Q</a:t>
            </a:r>
          </a:p>
          <a:p>
            <a:pPr>
              <a:spcBef>
                <a:spcPct val="50000"/>
              </a:spcBef>
            </a:pPr>
            <a:r>
              <a:rPr lang="hu-HU" sz="2800" dirty="0">
                <a:latin typeface="Times New Roman" pitchFamily="18" charset="0"/>
              </a:rPr>
              <a:t>AC=TC/Q= -Q</a:t>
            </a:r>
            <a:r>
              <a:rPr lang="hu-HU" sz="2800" baseline="30000" dirty="0">
                <a:latin typeface="Times New Roman" pitchFamily="18" charset="0"/>
              </a:rPr>
              <a:t>2</a:t>
            </a:r>
            <a:r>
              <a:rPr lang="hu-HU" sz="2800" dirty="0">
                <a:latin typeface="Times New Roman" pitchFamily="18" charset="0"/>
              </a:rPr>
              <a:t>+15Q+500/Q</a:t>
            </a:r>
          </a:p>
          <a:p>
            <a:pPr>
              <a:spcBef>
                <a:spcPct val="50000"/>
              </a:spcBef>
            </a:pPr>
            <a:r>
              <a:rPr lang="hu-HU" sz="2800" dirty="0">
                <a:latin typeface="Times New Roman" pitchFamily="18" charset="0"/>
              </a:rPr>
              <a:t>MC=(TC)’=(VC)’= -3Q</a:t>
            </a:r>
            <a:r>
              <a:rPr lang="hu-HU" sz="2800" baseline="30000" dirty="0">
                <a:latin typeface="Times New Roman" pitchFamily="18" charset="0"/>
              </a:rPr>
              <a:t>2</a:t>
            </a:r>
            <a:r>
              <a:rPr lang="hu-HU" sz="2800" dirty="0">
                <a:latin typeface="Times New Roman" pitchFamily="18" charset="0"/>
              </a:rPr>
              <a:t>+30Q</a:t>
            </a:r>
          </a:p>
          <a:p>
            <a:pPr>
              <a:spcBef>
                <a:spcPct val="50000"/>
              </a:spcBef>
            </a:pPr>
            <a:endParaRPr lang="hu-HU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600" dirty="0" smtClean="0"/>
              <a:t>Példa rövidtávú költségfüggvények levezetésére a termelési </a:t>
            </a:r>
            <a:r>
              <a:rPr lang="hu-HU" altLang="hu-HU" sz="3600" dirty="0" err="1" smtClean="0"/>
              <a:t>fg.-ből</a:t>
            </a:r>
            <a:r>
              <a:rPr lang="hu-HU" altLang="hu-HU" sz="3600" dirty="0" smtClean="0"/>
              <a:t> </a:t>
            </a:r>
          </a:p>
        </p:txBody>
      </p:sp>
      <p:graphicFrame>
        <p:nvGraphicFramePr>
          <p:cNvPr id="26627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787900" y="3070225"/>
          <a:ext cx="1655763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3" name="Equation" r:id="rId3" imgW="660113" imgH="241195" progId="Equation.DSMT4">
                  <p:embed/>
                </p:oleObj>
              </mc:Choice>
              <mc:Fallback>
                <p:oleObj name="Equation" r:id="rId3" imgW="660113" imgH="241195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070225"/>
                        <a:ext cx="1655763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hu-HU" altLang="hu-HU" dirty="0" smtClean="0"/>
              <a:t>Egy vállalat rövid távon 16 egység tőkét használ fel. A munka egységára 10, a tőkéé pedig 50. A vállalat termelési függvénye:</a:t>
            </a:r>
          </a:p>
          <a:p>
            <a:endParaRPr lang="hu-HU" altLang="hu-HU" dirty="0" smtClean="0"/>
          </a:p>
          <a:p>
            <a:r>
              <a:rPr lang="hu-HU" altLang="hu-HU" dirty="0" smtClean="0"/>
              <a:t>Írja fel a vállalat rövid távú költségfüggvényeit! </a:t>
            </a:r>
          </a:p>
        </p:txBody>
      </p:sp>
    </p:spTree>
    <p:extLst>
      <p:ext uri="{BB962C8B-B14F-4D97-AF65-F5344CB8AC3E}">
        <p14:creationId xmlns:p14="http://schemas.microsoft.com/office/powerpoint/2010/main" val="2664562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800" dirty="0" smtClean="0"/>
              <a:t>.</a:t>
            </a:r>
          </a:p>
        </p:txBody>
      </p:sp>
      <p:graphicFrame>
        <p:nvGraphicFramePr>
          <p:cNvPr id="27651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539750" y="1773238"/>
          <a:ext cx="2808288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80" name="Equation" r:id="rId3" imgW="1117600" imgH="457200" progId="Equation.DSMT4">
                  <p:embed/>
                </p:oleObj>
              </mc:Choice>
              <mc:Fallback>
                <p:oleObj name="Equation" r:id="rId3" imgW="1117600" imgH="4572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73238"/>
                        <a:ext cx="2808288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84213" y="3430588"/>
          <a:ext cx="194310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81" name="Equation" r:id="rId5" imgW="927100" imgH="419100" progId="Equation.DSMT4">
                  <p:embed/>
                </p:oleObj>
              </mc:Choice>
              <mc:Fallback>
                <p:oleObj name="Equation" r:id="rId5" imgW="927100" imgH="4191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430588"/>
                        <a:ext cx="1943100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944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1802</TotalTime>
  <Words>561</Words>
  <Application>Microsoft Office PowerPoint</Application>
  <PresentationFormat>Diavetítés a képernyőre (4:3 oldalarány)</PresentationFormat>
  <Paragraphs>176</Paragraphs>
  <Slides>28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2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37" baseType="lpstr">
      <vt:lpstr>Arial</vt:lpstr>
      <vt:lpstr>Arial Black</vt:lpstr>
      <vt:lpstr>Calibri</vt:lpstr>
      <vt:lpstr>Cambria Math</vt:lpstr>
      <vt:lpstr>Times New Roman</vt:lpstr>
      <vt:lpstr>Wingdings</vt:lpstr>
      <vt:lpstr>Office-téma</vt:lpstr>
      <vt:lpstr>Alapértelmezett terv</vt:lpstr>
      <vt:lpstr>Equation</vt:lpstr>
      <vt:lpstr>Költségfüggvények</vt:lpstr>
      <vt:lpstr>A parciális termelési függvény és a változó költség függvény összefüggése</vt:lpstr>
      <vt:lpstr>A vállalat költségei rövid távon</vt:lpstr>
      <vt:lpstr>A fix termelési tényező a tőke (K), és a változó a munka (L) Rövidtávú költségek:</vt:lpstr>
      <vt:lpstr>PowerPoint bemutató</vt:lpstr>
      <vt:lpstr>A termelési függvény és a költségfüggvény összefüggései alapján:</vt:lpstr>
      <vt:lpstr>Példa rövidtávú költségfüggvényre</vt:lpstr>
      <vt:lpstr>Példa rövidtávú költségfüggvények levezetésére a termelési fg.-ből </vt:lpstr>
      <vt:lpstr>.</vt:lpstr>
      <vt:lpstr>.</vt:lpstr>
      <vt:lpstr>Hosszú távú költségfüggvények</vt:lpstr>
      <vt:lpstr>Növekedési út</vt:lpstr>
      <vt:lpstr>Levezetés: Q=√(KL ) függvényre</vt:lpstr>
      <vt:lpstr>Példa hosszú távú költségfüggvények levezetésére </vt:lpstr>
      <vt:lpstr>.</vt:lpstr>
      <vt:lpstr>.</vt:lpstr>
      <vt:lpstr>.</vt:lpstr>
      <vt:lpstr>A hosszú távú költségek is a technológiától függnek. Példa r-ed fokú homogén termelési függvényre:</vt:lpstr>
      <vt:lpstr>.</vt:lpstr>
      <vt:lpstr>.</vt:lpstr>
      <vt:lpstr>.</vt:lpstr>
      <vt:lpstr>PowerPoint bemutató</vt:lpstr>
      <vt:lpstr>.</vt:lpstr>
      <vt:lpstr>PowerPoint bemutató</vt:lpstr>
      <vt:lpstr>Skálahozadék és a hosszú távú költségek Állandó skálahozadék</vt:lpstr>
      <vt:lpstr>Skálahozadék és a hosszú távú költségek csökkenő skálahozadék</vt:lpstr>
      <vt:lpstr>Skálahozadék és a hosszú távú költségek növekvő skálahozadék</vt:lpstr>
      <vt:lpstr>A skálahozadék és a hosszú távú költségfüggvények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Apa</cp:lastModifiedBy>
  <cp:revision>82</cp:revision>
  <dcterms:created xsi:type="dcterms:W3CDTF">2011-12-06T13:04:46Z</dcterms:created>
  <dcterms:modified xsi:type="dcterms:W3CDTF">2019-02-18T18:35:39Z</dcterms:modified>
</cp:coreProperties>
</file>